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  <p:sldMasterId id="2147483663" r:id="rId3"/>
    <p:sldMasterId id="2147483664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4825" cy="9083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9" autoAdjust="0"/>
  </p:normalViewPr>
  <p:slideViewPr>
    <p:cSldViewPr>
      <p:cViewPr varScale="1">
        <p:scale>
          <a:sx n="118" d="100"/>
          <a:sy n="118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0211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3025" y="0"/>
            <a:ext cx="2970211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57287" y="681037"/>
            <a:ext cx="4541837" cy="34067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28061"/>
            <a:ext cx="2970211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3025" y="8628061"/>
            <a:ext cx="2970211" cy="454024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1837" cy="34067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1837" cy="34067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1837" cy="34067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1837" cy="34067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1837" cy="34067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1837" cy="34067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1837" cy="34067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1837" cy="34067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1837" cy="34067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4648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4673600" y="2927350"/>
            <a:ext cx="4013200" cy="1822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8229600" cy="190499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4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6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76200" y="624840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760912" y="2362200"/>
            <a:ext cx="3770311" cy="3724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705600" y="762000"/>
            <a:ext cx="1981199" cy="5324474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40" name="Shape 40"/>
          <p:cNvSpPr txBox="1"/>
          <p:nvPr/>
        </p:nvSpPr>
        <p:spPr>
          <a:xfrm rot="5400000">
            <a:off x="5061119" y="2460794"/>
            <a:ext cx="5270161" cy="192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 rot="5400000">
            <a:off x="995362" y="528637"/>
            <a:ext cx="5324474" cy="57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2822574" y="377824"/>
            <a:ext cx="3724275" cy="7693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428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4731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2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2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2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255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255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428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4731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2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2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2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255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255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11" name="Shape 11"/>
            <p:cNvGrpSpPr/>
            <p:nvPr/>
          </p:nvGrpSpPr>
          <p:grpSpPr>
            <a:xfrm>
              <a:off x="0" y="0"/>
              <a:ext cx="3200399" cy="6858000"/>
              <a:chOff x="0" y="0"/>
              <a:chExt cx="3200399" cy="6858000"/>
            </a:xfrm>
          </p:grpSpPr>
          <p:sp>
            <p:nvSpPr>
              <p:cNvPr id="12" name="Shape 12"/>
              <p:cNvSpPr txBox="1"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457200" y="0"/>
                <a:ext cx="2743199" cy="11668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228599" y="1981200"/>
              <a:ext cx="7391400" cy="319087"/>
              <a:chOff x="228599" y="1981200"/>
              <a:chExt cx="7391400" cy="319087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 flipH="1">
                <a:off x="228599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Shape 21" descr="EOC Bar vers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8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 descr="fingerprint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74075" y="457200"/>
            <a:ext cx="669925" cy="8381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Shape 78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79" name="Shape 79"/>
            <p:cNvGrpSpPr/>
            <p:nvPr/>
          </p:nvGrpSpPr>
          <p:grpSpPr>
            <a:xfrm>
              <a:off x="0" y="0"/>
              <a:ext cx="3200399" cy="6858000"/>
              <a:chOff x="0" y="0"/>
              <a:chExt cx="3200399" cy="6858000"/>
            </a:xfrm>
          </p:grpSpPr>
          <p:sp>
            <p:nvSpPr>
              <p:cNvPr id="80" name="Shape 80"/>
              <p:cNvSpPr txBox="1"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457200" y="0"/>
                <a:ext cx="2743199" cy="11668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" name="Shape 82"/>
            <p:cNvGrpSpPr/>
            <p:nvPr/>
          </p:nvGrpSpPr>
          <p:grpSpPr>
            <a:xfrm>
              <a:off x="228599" y="1981200"/>
              <a:ext cx="7391400" cy="319087"/>
              <a:chOff x="228599" y="1981200"/>
              <a:chExt cx="7391400" cy="319087"/>
            </a:xfrm>
          </p:grpSpPr>
          <p:sp>
            <p:nvSpPr>
              <p:cNvPr id="83" name="Shape 83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Shape 84"/>
              <p:cNvSpPr/>
              <p:nvPr/>
            </p:nvSpPr>
            <p:spPr>
              <a:xfrm flipH="1">
                <a:off x="228599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5" name="Shape 85" descr="EOC Bar ver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 descr="fingerpri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075" y="457200"/>
            <a:ext cx="669925" cy="8381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101" name="Shape 101"/>
            <p:cNvGrpSpPr/>
            <p:nvPr/>
          </p:nvGrpSpPr>
          <p:grpSpPr>
            <a:xfrm>
              <a:off x="0" y="0"/>
              <a:ext cx="3200399" cy="6858000"/>
              <a:chOff x="0" y="0"/>
              <a:chExt cx="3200399" cy="6858000"/>
            </a:xfrm>
          </p:grpSpPr>
          <p:sp>
            <p:nvSpPr>
              <p:cNvPr id="102" name="Shape 102"/>
              <p:cNvSpPr txBox="1"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Shape 103"/>
              <p:cNvSpPr/>
              <p:nvPr/>
            </p:nvSpPr>
            <p:spPr>
              <a:xfrm>
                <a:off x="457200" y="0"/>
                <a:ext cx="2743199" cy="11668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" name="Shape 104"/>
            <p:cNvGrpSpPr/>
            <p:nvPr/>
          </p:nvGrpSpPr>
          <p:grpSpPr>
            <a:xfrm>
              <a:off x="228599" y="1981200"/>
              <a:ext cx="7391400" cy="319087"/>
              <a:chOff x="228599" y="1981200"/>
              <a:chExt cx="7391400" cy="319087"/>
            </a:xfrm>
          </p:grpSpPr>
          <p:sp>
            <p:nvSpPr>
              <p:cNvPr id="105" name="Shape 105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Shape 106"/>
              <p:cNvSpPr/>
              <p:nvPr/>
            </p:nvSpPr>
            <p:spPr>
              <a:xfrm flipH="1">
                <a:off x="228599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7" name="Shape 107" descr="EOC Bar ver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fingerpri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075" y="457200"/>
            <a:ext cx="669925" cy="83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Shape 123"/>
          <p:cNvGrpSpPr/>
          <p:nvPr/>
        </p:nvGrpSpPr>
        <p:grpSpPr>
          <a:xfrm>
            <a:off x="0" y="0"/>
            <a:ext cx="5867400" cy="6858000"/>
            <a:chOff x="0" y="0"/>
            <a:chExt cx="5867400" cy="6858000"/>
          </a:xfrm>
        </p:grpSpPr>
        <p:sp>
          <p:nvSpPr>
            <p:cNvPr id="124" name="Shape 124"/>
            <p:cNvSpPr txBox="1"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685800" y="990600"/>
              <a:ext cx="5181600" cy="1904999"/>
            </a:xfrm>
            <a:prstGeom prst="roundRect">
              <a:avLst>
                <a:gd name="adj" fmla="val 10800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Shape 126"/>
          <p:cNvGrpSpPr/>
          <p:nvPr/>
        </p:nvGrpSpPr>
        <p:grpSpPr>
          <a:xfrm>
            <a:off x="3657599" y="4876800"/>
            <a:ext cx="4876800" cy="319087"/>
            <a:chOff x="3632199" y="4889500"/>
            <a:chExt cx="4876800" cy="319087"/>
          </a:xfrm>
        </p:grpSpPr>
        <p:sp>
          <p:nvSpPr>
            <p:cNvPr id="127" name="Shape 127"/>
            <p:cNvSpPr/>
            <p:nvPr/>
          </p:nvSpPr>
          <p:spPr>
            <a:xfrm flipH="1">
              <a:off x="3632199" y="4889500"/>
              <a:ext cx="4625975" cy="317500"/>
            </a:xfrm>
            <a:prstGeom prst="roundRect">
              <a:avLst>
                <a:gd name="adj" fmla="val 0"/>
              </a:avLst>
            </a:prstGeom>
            <a:solidFill>
              <a:srgbClr val="53A75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8248650" y="4889500"/>
              <a:ext cx="260350" cy="319087"/>
            </a:xfrm>
            <a:prstGeom prst="flowChartDelay">
              <a:avLst/>
            </a:prstGeom>
            <a:solidFill>
              <a:srgbClr val="99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9" name="Shape 129" descr="EOC Bar ver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0"/>
            <a:ext cx="4572000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fingerpri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1371600"/>
            <a:ext cx="669925" cy="83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4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6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6200" y="624840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TOOL MARKS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16 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1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762000"/>
            <a:ext cx="14065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t="12663" b="9980"/>
          <a:stretch/>
        </p:blipFill>
        <p:spPr>
          <a:xfrm>
            <a:off x="6324600" y="808037"/>
            <a:ext cx="1955799" cy="113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6225" y="3067050"/>
            <a:ext cx="2171700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 descr="The Value of Tool-Mark Evidence in California Criminal Investigations: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7737" y="3035300"/>
            <a:ext cx="1589087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 descr="How To: Forensic Files … Tool Edition | Paige Hemmis: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1800" y="2971800"/>
            <a:ext cx="3352799" cy="25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11398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38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Imperfections Cause Individuality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838200" y="2743200"/>
            <a:ext cx="4953000" cy="335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Considering the unending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variety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patterns that the hills and valleys can assume, it is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highly unlikely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 any two tools will be identical.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Hence, 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the presence of these minute imperfections that imparts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individuality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each tool.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10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Shape 230" descr="Image result for texas chainsa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2438400"/>
            <a:ext cx="2819400" cy="4183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16 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11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838200" y="914400"/>
            <a:ext cx="7543800" cy="10667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Tool Mark Impressions 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914400" y="2438400"/>
            <a:ext cx="7696199" cy="3724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Tools usually leave behind distinctive marks where they are used.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There are there categories of tool marks:</a:t>
            </a:r>
          </a:p>
          <a:p>
            <a:pPr marL="1143000" marR="0" lvl="2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Indentations marks</a:t>
            </a:r>
          </a:p>
          <a:p>
            <a:pPr marL="1143000" marR="0" lvl="2" indent="-342900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abrasion marks</a:t>
            </a:r>
          </a:p>
          <a:p>
            <a:pPr marL="1143000" marR="0" lvl="2" indent="-342900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cutting marks</a:t>
            </a:r>
          </a:p>
        </p:txBody>
      </p:sp>
      <p:pic>
        <p:nvPicPr>
          <p:cNvPr id="239" name="Shape 239" descr="Axe 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4038600"/>
            <a:ext cx="2122487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16 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12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xfrm>
            <a:off x="838200" y="914400"/>
            <a:ext cx="7543800" cy="10667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Tool Mark Impressions 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90600" y="2590800"/>
            <a:ext cx="7696199" cy="3724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34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Abrasion Marks 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3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They are made when </a:t>
            </a:r>
            <a:r>
              <a:rPr lang="en-US" sz="30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surfaces slide </a:t>
            </a:r>
            <a:r>
              <a:rPr lang="en-US" sz="3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across on another.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object’s surface can be ground or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worn away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a tool.  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the harder object that will cause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abrasions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the softer surface. 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Indentation and abrasion marks sometimes are made at the same time.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16 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13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xfrm>
            <a:off x="838200" y="914400"/>
            <a:ext cx="7315200" cy="10667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Tool Mark Impressions 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914400" y="2438400"/>
            <a:ext cx="7616824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3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Indentation Marks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They are impressions made by a tool when it is </a:t>
            </a:r>
            <a:r>
              <a:rPr lang="en-US" sz="26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pressed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against a </a:t>
            </a:r>
            <a:r>
              <a:rPr lang="en-US" sz="26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softer surface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Tools usually leave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distinctive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marks where they are used.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hardness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 tool influences the resulting marks left in the softer object.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Indentation marks are made when a tool is pressed against a softer surface.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impression may indicate information such as the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tool used in a crime.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16 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14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838200" y="914400"/>
            <a:ext cx="7391399" cy="10667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Tool Mark Impressions 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914400" y="2438400"/>
            <a:ext cx="77724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34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Cut Marks 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3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These are produced along the </a:t>
            </a:r>
            <a:r>
              <a:rPr lang="en-US" sz="30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edge</a:t>
            </a:r>
            <a:r>
              <a:rPr lang="en-US" sz="3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as a surface is cut.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they are hard enough, edged instruments can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penetrate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softer object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separate it into parts. 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 marks are produced along the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edge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a surface is cut. 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Hack saws, for example, leave chopping marks on a surface of contact.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16 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15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xfrm>
            <a:off x="838200" y="914400"/>
            <a:ext cx="7010400" cy="10667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Tool Mark Impressions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3400" b="0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Cut Marks—</a:t>
            </a:r>
            <a:r>
              <a:rPr lang="en-US" sz="3400" b="0" i="1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examples of cut marks on bones </a:t>
            </a:r>
            <a:r>
              <a:rPr lang="en-US" sz="3400" b="0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 marks made by various tools have been cataloged. </a:t>
            </a:r>
          </a:p>
        </p:txBody>
      </p:sp>
      <p:pic>
        <p:nvPicPr>
          <p:cNvPr id="272" name="Shape 272" descr="Ch 16 CutBones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3352800"/>
            <a:ext cx="7772400" cy="3055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16 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16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838200" y="914400"/>
            <a:ext cx="6400799" cy="10667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Tool Mark Examination 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838200" y="3886200"/>
            <a:ext cx="7693025" cy="266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crime scene contains tool mark evidence, if the investigator is not trained in this type of evidence collection, tool mark experts can be called in. 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 can include tool marks at the scene as well as the tool if it is left at the scene. </a:t>
            </a:r>
          </a:p>
        </p:txBody>
      </p:sp>
      <p:pic>
        <p:nvPicPr>
          <p:cNvPr id="281" name="Shape 281" descr="Ch 16 1Chisel01A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362200"/>
            <a:ext cx="1719262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 descr="Ch 16 MyChisel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2362200"/>
            <a:ext cx="4800600" cy="12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/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16 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17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838200" y="990600"/>
            <a:ext cx="6934199" cy="9905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rgbClr val="31653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316531"/>
                </a:solidFill>
                <a:latin typeface="Arial"/>
                <a:ea typeface="Arial"/>
                <a:cs typeface="Arial"/>
                <a:sym typeface="Arial"/>
              </a:rPr>
              <a:t>Documenting the Evidence 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914400" y="2590800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possible, tool mark evidence is </a:t>
            </a:r>
            <a:r>
              <a:rPr lang="en-US" sz="27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collected.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7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it is not possible, </a:t>
            </a:r>
            <a:r>
              <a:rPr lang="en-US" sz="27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castings</a:t>
            </a:r>
            <a:r>
              <a:rPr lang="en-US" sz="27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can preserve impressions of the tool marks.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7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cast impression will retain the </a:t>
            </a:r>
            <a:r>
              <a:rPr lang="en-US" sz="27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unique </a:t>
            </a:r>
            <a:r>
              <a:rPr lang="en-US" sz="27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indentation marks made by a specific tool.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7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variety of silicone or rubber-based casting materials can be used to record impression marks.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16 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18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838200" y="990600"/>
            <a:ext cx="7315200" cy="9905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31653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316531"/>
                </a:solidFill>
                <a:latin typeface="Arial"/>
                <a:ea typeface="Arial"/>
                <a:cs typeface="Arial"/>
                <a:sym typeface="Arial"/>
              </a:rPr>
              <a:t>Documenting the Evidence 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914400" y="2514600"/>
            <a:ext cx="78485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Surfaces should be examined </a:t>
            </a:r>
            <a:r>
              <a:rPr lang="en-US" sz="2800" b="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casting material is applied to determine if the area should be </a:t>
            </a:r>
            <a:r>
              <a:rPr lang="en-US" sz="2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dusted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en-US" sz="2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fingerprints.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use of </a:t>
            </a:r>
            <a:r>
              <a:rPr lang="en-US" sz="2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magnetic dusting powder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silicone material allows for fingerprints to be lifted from the surface before impression marks are cast.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impression should be </a:t>
            </a:r>
            <a:r>
              <a:rPr lang="en-US" sz="2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measured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recorded.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/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16 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19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8381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31653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316531"/>
                </a:solidFill>
                <a:latin typeface="Arial"/>
                <a:ea typeface="Arial"/>
                <a:cs typeface="Arial"/>
                <a:sym typeface="Arial"/>
              </a:rPr>
              <a:t>Collecting and Preserving a Sample 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914400" y="2514600"/>
            <a:ext cx="7848599" cy="365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Noto Sans Symbols"/>
              <a:buAutoNum type="arabicPeriod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Correctly </a:t>
            </a:r>
            <a:r>
              <a:rPr lang="en-US" sz="2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label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evidence. 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Noto Sans Symbols"/>
              <a:buAutoNum type="arabicPeriod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 small objects with </a:t>
            </a:r>
            <a:r>
              <a:rPr lang="en-US" sz="2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paper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place them in </a:t>
            </a:r>
            <a:r>
              <a:rPr lang="en-US" sz="2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containers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plastic bags. 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Noto Sans Symbols"/>
              <a:buAutoNum type="arabicPeriod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 large objects in cartons or boxes. 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Noto Sans Symbols"/>
              <a:buAutoNum type="arabicPeriod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 </a:t>
            </a:r>
            <a:r>
              <a:rPr lang="en-US" sz="2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collected the evidence, </a:t>
            </a:r>
            <a:r>
              <a:rPr lang="en-US" sz="2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 was found, </a:t>
            </a:r>
            <a:r>
              <a:rPr lang="en-US" sz="2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 was found, and </a:t>
            </a:r>
            <a:r>
              <a:rPr lang="en-US" sz="2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evidence was collected. 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Noto Sans Symbols"/>
              <a:buAutoNum type="arabicPeriod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 the </a:t>
            </a:r>
            <a:r>
              <a:rPr lang="en-US" sz="2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chain of custody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16 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2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762000" y="914400"/>
            <a:ext cx="7239000" cy="10667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Chapter 16 </a:t>
            </a:r>
            <a:r>
              <a:rPr lang="en-US" sz="3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 Marks </a:t>
            </a:r>
            <a:r>
              <a:rPr lang="en-US" sz="27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By the end of this chapter you will be able to:</a:t>
            </a: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838200" y="2667000"/>
            <a:ext cx="8001000" cy="358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the three major types of tool mark impressions </a:t>
            </a:r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Summarize the steps of a tool mark examination and analysis </a:t>
            </a:r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how technology is helping in criminal investigations </a:t>
            </a:r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tool marks with the instrument that produced them 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1752600" y="6019800"/>
            <a:ext cx="57912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Rights Reserved  South-Western / Cengage Learning © 2009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/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16 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20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xfrm>
            <a:off x="838200" y="990600"/>
            <a:ext cx="7848599" cy="9905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Analyzing Tool Mark Evidence 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914400" y="2590800"/>
            <a:ext cx="7924799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Laboratory tool mark analysis aims to identify: 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/>
              <a:buAutoNum type="alphaLcPeriod"/>
            </a:pPr>
            <a:r>
              <a:rPr lang="en-US" sz="27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major characteristics </a:t>
            </a:r>
            <a:r>
              <a:rPr lang="en-US" sz="27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defining the type of tool used in a crime. 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/>
              <a:buAutoNum type="alphaLcPeriod"/>
            </a:pPr>
            <a:r>
              <a:rPr lang="en-US" sz="27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unique characteristics </a:t>
            </a:r>
            <a:r>
              <a:rPr lang="en-US" sz="27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that might distinguish between the same kinds of tools. 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Forensic </a:t>
            </a:r>
            <a:r>
              <a:rPr lang="en-US" sz="27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comparison microscopes 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used to further examine tool mark characteristics that match a suspect tool.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16 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21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848599" cy="10667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31653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316531"/>
                </a:solidFill>
                <a:latin typeface="Arial"/>
                <a:ea typeface="Arial"/>
                <a:cs typeface="Arial"/>
                <a:sym typeface="Arial"/>
              </a:rPr>
              <a:t>New Technology in Tool Mark Identification 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914400" y="24384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In court, visual pattern comparisons are </a:t>
            </a:r>
            <a:r>
              <a:rPr lang="en-US" sz="2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enough.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 mark </a:t>
            </a:r>
            <a:r>
              <a:rPr lang="en-US" sz="2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databases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(with images acquired  by forensic comparison microscopes) are being built.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Algorithms to </a:t>
            </a:r>
            <a:r>
              <a:rPr lang="en-US" sz="2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statistically analyze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 mark patterns are being developed.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Scanning tools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being used to measure the depth or height of tool marks.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/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16 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22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>
            <a:spLocks noGrp="1"/>
          </p:cNvSpPr>
          <p:nvPr>
            <p:ph type="title"/>
          </p:nvPr>
        </p:nvSpPr>
        <p:spPr>
          <a:xfrm>
            <a:off x="838200" y="762000"/>
            <a:ext cx="7391399" cy="1295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Tool Mark Evidence </a:t>
            </a:r>
            <a:b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in the Courtroom 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914400" y="2514600"/>
            <a:ext cx="50291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tool mark witness prepares a written report to present to a jury. </a:t>
            </a:r>
          </a:p>
          <a:p>
            <a:pPr marL="342900" marR="0" lvl="0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Whenever possible,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 evidence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presented in court. </a:t>
            </a:r>
          </a:p>
          <a:p>
            <a:pPr marL="342900" marR="0" lvl="0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Often, castings and magnified images of tool mark comparisons are presented at trial. </a:t>
            </a:r>
          </a:p>
          <a:p>
            <a:pPr marL="342900" marR="0" lvl="0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Such evidence may be used to link a series of crimes. </a:t>
            </a:r>
          </a:p>
        </p:txBody>
      </p:sp>
      <p:pic>
        <p:nvPicPr>
          <p:cNvPr id="331" name="Shape 331" descr="https://encrypted-tbn1.gstatic.com/images?q=tbn:ANd9GcT8g7rjm7msFK9S-e5-FzkcPm6dPHkJ6P4nb-fxI-bL5dkQ0MaLg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2514600"/>
            <a:ext cx="31146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 descr="http://www.flcourthistory.org/Resources/Pictures/DSC_061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6300" y="4572000"/>
            <a:ext cx="2633661" cy="175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Lindbergh Baby Kidnapping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4419600" y="2528886"/>
            <a:ext cx="4230686" cy="3567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1932 the infant son of Charles and Ann Lindbergh was kidnapped from his nursery.  A handmade wooden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ladder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used to gain entrance to a second-floor window, a ransom note, some muddy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footprints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and a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chisel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were the only clues left at the crime scene.</a:t>
            </a:r>
          </a:p>
        </p:txBody>
      </p:sp>
      <p:pic>
        <p:nvPicPr>
          <p:cNvPr id="339" name="Shape 339" descr="Image Previe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514600"/>
            <a:ext cx="3352799" cy="38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23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Lindbergh Baby Kidnapping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ransom was paid, but the infant was never returned.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 body was eventually found in the woods near the Lindbergh home.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suspect, Richard Hauptmann, was eventually arrested.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75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of the first things forensic investigator, Arthur </a:t>
            </a:r>
            <a:r>
              <a:rPr lang="en-US" sz="2400" i="0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Koehler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looked for was Richard Hauptmann’s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toolbox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.</a:t>
            </a:r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it he found . . .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hand plane used to construct the homemade ladder.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imperfections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the plane’s blade caused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unique striation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marks on any wood it was used on.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 pieces of wood planed with this tool displayed the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same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striation marks found on the wooden ladder left at the Lindbergh home.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proved that Richard Hauptmann’s </a:t>
            </a:r>
            <a:r>
              <a:rPr lang="en-US" sz="2400" b="1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was used to make the ladder used in the kidnapping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wood used to make the ladder used in the infants kidnapping was also matched to Richard Hauptmann’s </a:t>
            </a:r>
            <a:r>
              <a:rPr lang="en-US" sz="2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attic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/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16 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26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762000" y="762000"/>
            <a:ext cx="7391399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 . . . . . . . . . . . . . . . . . Summary</a:t>
            </a:r>
            <a:r>
              <a:rPr lang="en-US" sz="32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6199" cy="3724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7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Tools have major and minor surface differences.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7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Tool marks are indentations, abrasions, or cut marks.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7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Impressions made by tools could link them to a crime scene and ultimately to the owner.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7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Tool mark evidence should be photographed, documented, and collected or cast.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398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a Tool Mark?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648200" y="2514600"/>
            <a:ext cx="40385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tool mark is considered to be any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impression, cut, scratch, gouge, or abrasion 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caused by a tool coming into contact with another object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example, if you attempted to pry open a locked window with a screwdriver, the screwdriver would leave a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tool mark 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the window and windowsill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pic>
        <p:nvPicPr>
          <p:cNvPr id="169" name="Shape 169" descr="Bolt - Box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590800"/>
            <a:ext cx="3352799" cy="321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3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16 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4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838200" y="990600"/>
            <a:ext cx="7086600" cy="9905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Introduction 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914400" y="2438400"/>
            <a:ext cx="784859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tool mark is any impression, abrasion, or cut made when contact occurs between a tool and an object. 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Tool marks are a good example of </a:t>
            </a:r>
            <a:r>
              <a:rPr lang="en-US" sz="26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physical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formed at a crime scene. 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Mass-produced tools have </a:t>
            </a:r>
            <a:r>
              <a:rPr lang="en-US" sz="2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minor differences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can differentiate one tool from another. </a:t>
            </a:r>
          </a:p>
          <a:p>
            <a:pPr marL="533400" marR="0" lvl="0" indent="-533400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ans Symbols"/>
              <a:buChar char="●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6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impressions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made by these tools could link the tool to a </a:t>
            </a:r>
            <a:r>
              <a:rPr lang="en-US" sz="26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crime scene 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and ultimately to the </a:t>
            </a:r>
            <a:r>
              <a:rPr lang="en-US" sz="26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owner</a:t>
            </a: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16 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5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838200" y="990600"/>
            <a:ext cx="7086600" cy="9905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Tools and Crime Scenes 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838200" y="2514600"/>
            <a:ext cx="3962399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Tools increase our ability to handle manual tasks. </a:t>
            </a:r>
          </a:p>
          <a:p>
            <a:pPr marL="533400" marR="0" lvl="0" indent="-5334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Tools that help people everyday can also be used in crimes. </a:t>
            </a:r>
          </a:p>
          <a:p>
            <a:pPr marL="533400" marR="0" lvl="0" indent="-5334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a tool used in a crime lead investigators to the criminal? </a:t>
            </a:r>
          </a:p>
          <a:p>
            <a:pPr marL="533400" marR="0" lvl="0" indent="-5334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ownership of a tool used in a crime  circumstantial evidence? </a:t>
            </a:r>
          </a:p>
        </p:txBody>
      </p:sp>
      <p:sp>
        <p:nvSpPr>
          <p:cNvPr id="187" name="Shape 187" descr="Image result for Hostel movie"/>
          <p:cNvSpPr txBox="1"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 descr="Image result for Hostel movie"/>
          <p:cNvSpPr txBox="1"/>
          <p:nvPr/>
        </p:nvSpPr>
        <p:spPr>
          <a:xfrm>
            <a:off x="307975" y="7937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Shape 189" descr="Image result for Hostel mov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2565400"/>
            <a:ext cx="2819400" cy="375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Usually Involve Forcible Entry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581400" y="2514600"/>
            <a:ext cx="5181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Most often, tool marks are encountered at </a:t>
            </a:r>
            <a:r>
              <a:rPr lang="en-US" sz="18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burglary scenes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 involve </a:t>
            </a:r>
            <a:r>
              <a:rPr lang="en-US" sz="18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forcible entry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into a building or safe.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Typically, an </a:t>
            </a:r>
            <a:r>
              <a:rPr lang="en-US" sz="18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indented impression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left on the frame of a door or window as a result of the </a:t>
            </a:r>
            <a:r>
              <a:rPr lang="en-US" sz="18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prying action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a </a:t>
            </a:r>
            <a:r>
              <a:rPr lang="en-US" sz="18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screwdriver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</a:t>
            </a:r>
            <a:r>
              <a:rPr lang="en-US" sz="18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crowbar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of the first things an investigator looks for at a suspect’s home is the suspect’s </a:t>
            </a:r>
            <a:r>
              <a:rPr lang="en-US" sz="18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toolbox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Any tools in the commission of a crime leave unique scratch marks behind.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These </a:t>
            </a:r>
            <a:r>
              <a:rPr lang="en-US" sz="18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striation marks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be used to match a tool to an object it came into contact with at the crime scene.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endParaRPr sz="2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endParaRPr sz="2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Shape 196" descr="Chisel 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371600"/>
            <a:ext cx="2743199" cy="453072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6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398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 careful examination of these impressions can reveal important </a:t>
            </a:r>
            <a:r>
              <a:rPr lang="en-US" sz="2800" b="1" i="0" u="sng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</a:t>
            </a:r>
            <a:r>
              <a:rPr lang="en-US" sz="28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characteristics</a:t>
            </a: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. .</a:t>
            </a:r>
            <a:r>
              <a:rPr lang="en-US"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114800" y="2438400"/>
            <a:ext cx="4724400" cy="358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 is, the size and </a:t>
            </a:r>
            <a:r>
              <a:rPr lang="en-US" sz="2000" b="1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shape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the tool.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However, they rarely reveal any significant </a:t>
            </a:r>
            <a:r>
              <a:rPr lang="en-US" sz="2000" b="1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individual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characteristics that could permit the examiner to individualize the mark to a single tool.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Such characteristics</a:t>
            </a: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when they do exist, usually take the form of discernible </a:t>
            </a:r>
            <a:r>
              <a:rPr lang="en-US" sz="2000" b="1" i="0" u="sng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random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nicks and breaks that the tool has acquired through wear and use.</a:t>
            </a:r>
          </a:p>
        </p:txBody>
      </p:sp>
      <p:pic>
        <p:nvPicPr>
          <p:cNvPr id="204" name="Shape 204" descr="Nut 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905000"/>
            <a:ext cx="2263774" cy="300831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7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Shape 206" descr="Image result for weapons in courtro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5587" y="5029200"/>
            <a:ext cx="2208212" cy="1296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Microscopic Irregularities</a:t>
            </a: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657600" y="2286000"/>
            <a:ext cx="51053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Just as the machined surfaces of a firearm are impressed with random striations during its manufacture, 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edges of a pry bar, chisel, screwdriver, knife, and cutting tool will likewise display a series  of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microscopic irregularities 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having the appearance of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ridges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valleys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pic>
        <p:nvPicPr>
          <p:cNvPr id="213" name="Shape 213" descr="Hammer 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295400"/>
            <a:ext cx="2209799" cy="4530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8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398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Machining Process Can Make a Tool unique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505200" y="2327275"/>
            <a:ext cx="52577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Such markings are left as a result of the machining processes used to cut and finish tools.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These markings are called 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striation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marks.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shape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pattern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such minute imperfections are further modified by damage and 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during the life of the tool.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a screwdriver is first made, the microscopic imperfections in the blade make it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unique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it is used, more imperfections are added and the blade becomes 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more unique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pic>
        <p:nvPicPr>
          <p:cNvPr id="221" name="Shape 221" descr="Machine Pres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514600"/>
            <a:ext cx="2000250" cy="369252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9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apsules">
  <a:themeElements>
    <a:clrScheme name="2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apsules">
  <a:themeElements>
    <a:clrScheme name="2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apsules">
  <a:themeElements>
    <a:clrScheme name="2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apsules">
  <a:themeElements>
    <a:clrScheme name="2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1648</Words>
  <Application>Microsoft Office PowerPoint</Application>
  <PresentationFormat>On-screen Show (4:3)</PresentationFormat>
  <Paragraphs>162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2_Capsules</vt:lpstr>
      <vt:lpstr>4_Capsules</vt:lpstr>
      <vt:lpstr>5_Capsules</vt:lpstr>
      <vt:lpstr>3_Capsules</vt:lpstr>
      <vt:lpstr>TOOL MARKS</vt:lpstr>
      <vt:lpstr>Chapter 16 Tool Marks    By the end of this chapter you will be able to: </vt:lpstr>
      <vt:lpstr>What is a Tool Mark?</vt:lpstr>
      <vt:lpstr>Introduction </vt:lpstr>
      <vt:lpstr>Tools and Crime Scenes </vt:lpstr>
      <vt:lpstr>Usually Involve Forcible Entry</vt:lpstr>
      <vt:lpstr>A careful examination of these impressions can reveal important class characteristics. . . </vt:lpstr>
      <vt:lpstr>Microscopic Irregularities </vt:lpstr>
      <vt:lpstr>The Machining Process Can Make a Tool unique</vt:lpstr>
      <vt:lpstr>Imperfections Cause Individuality</vt:lpstr>
      <vt:lpstr>Tool Mark Impressions </vt:lpstr>
      <vt:lpstr>Tool Mark Impressions </vt:lpstr>
      <vt:lpstr>Tool Mark Impressions </vt:lpstr>
      <vt:lpstr>Tool Mark Impressions </vt:lpstr>
      <vt:lpstr>Tool Mark Impressions</vt:lpstr>
      <vt:lpstr>Tool Mark Examination </vt:lpstr>
      <vt:lpstr>Documenting the Evidence </vt:lpstr>
      <vt:lpstr>Documenting the Evidence </vt:lpstr>
      <vt:lpstr>Collecting and Preserving a Sample </vt:lpstr>
      <vt:lpstr>Analyzing Tool Mark Evidence </vt:lpstr>
      <vt:lpstr>New Technology in Tool Mark Identification </vt:lpstr>
      <vt:lpstr>Tool Mark Evidence  in the Courtroom </vt:lpstr>
      <vt:lpstr>The Lindbergh Baby Kidnapping</vt:lpstr>
      <vt:lpstr>The Lindbergh Baby Kidnapping</vt:lpstr>
      <vt:lpstr>In it he found . . .</vt:lpstr>
      <vt:lpstr>  . . . . . . . . . . . . . . . . . Summary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 MARKS</dc:title>
  <dc:creator>Lisa</dc:creator>
  <cp:lastModifiedBy>Lisa</cp:lastModifiedBy>
  <cp:revision>7</cp:revision>
  <dcterms:modified xsi:type="dcterms:W3CDTF">2017-03-24T10:18:32Z</dcterms:modified>
</cp:coreProperties>
</file>