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974"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F6DF55-84D7-4B62-B0C2-4702FC161458}" type="datetimeFigureOut">
              <a:rPr lang="en-US" smtClean="0"/>
              <a:pPr/>
              <a:t>4/12/2011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CA44A48-5C30-46EF-B485-4E9A6CD9951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6DF55-84D7-4B62-B0C2-4702FC161458}" type="datetimeFigureOut">
              <a:rPr lang="en-US" smtClean="0"/>
              <a:pPr/>
              <a:t>4/12/2011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A44A48-5C30-46EF-B485-4E9A6CD9951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6DF55-84D7-4B62-B0C2-4702FC161458}" type="datetimeFigureOut">
              <a:rPr lang="en-US" smtClean="0"/>
              <a:pPr/>
              <a:t>4/12/2011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A44A48-5C30-46EF-B485-4E9A6CD995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6DF55-84D7-4B62-B0C2-4702FC161458}" type="datetimeFigureOut">
              <a:rPr lang="en-US" smtClean="0"/>
              <a:pPr/>
              <a:t>4/12/2011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A44A48-5C30-46EF-B485-4E9A6CD9951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F6DF55-84D7-4B62-B0C2-4702FC161458}" type="datetimeFigureOut">
              <a:rPr lang="en-US" smtClean="0"/>
              <a:pPr/>
              <a:t>4/12/2011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A44A48-5C30-46EF-B485-4E9A6CD9951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F6DF55-84D7-4B62-B0C2-4702FC161458}" type="datetimeFigureOut">
              <a:rPr lang="en-US" smtClean="0"/>
              <a:pPr/>
              <a:t>4/12/2011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A44A48-5C30-46EF-B485-4E9A6CD9951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F6DF55-84D7-4B62-B0C2-4702FC161458}" type="datetimeFigureOut">
              <a:rPr lang="en-US" smtClean="0"/>
              <a:pPr/>
              <a:t>4/12/2011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A44A48-5C30-46EF-B485-4E9A6CD9951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F6DF55-84D7-4B62-B0C2-4702FC161458}" type="datetimeFigureOut">
              <a:rPr lang="en-US" smtClean="0"/>
              <a:pPr/>
              <a:t>4/12/2011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A44A48-5C30-46EF-B485-4E9A6CD9951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6DF55-84D7-4B62-B0C2-4702FC161458}" type="datetimeFigureOut">
              <a:rPr lang="en-US" smtClean="0"/>
              <a:pPr/>
              <a:t>4/12/2011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A44A48-5C30-46EF-B485-4E9A6CD9951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F6DF55-84D7-4B62-B0C2-4702FC161458}" type="datetimeFigureOut">
              <a:rPr lang="en-US" smtClean="0"/>
              <a:pPr/>
              <a:t>4/12/2011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A44A48-5C30-46EF-B485-4E9A6CD9951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F6DF55-84D7-4B62-B0C2-4702FC161458}" type="datetimeFigureOut">
              <a:rPr lang="en-US" smtClean="0"/>
              <a:pPr/>
              <a:t>4/12/2011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CA44A48-5C30-46EF-B485-4E9A6CD9951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F6DF55-84D7-4B62-B0C2-4702FC161458}" type="datetimeFigureOut">
              <a:rPr lang="en-US" smtClean="0"/>
              <a:pPr/>
              <a:t>4/12/2011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A44A48-5C30-46EF-B485-4E9A6CD9951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www.dreamstime.com/germs-viruses-bacteria-clipart-thumb3131773.jpg&amp;imgrefurl=http://www.dreamstime.com/stock-photos-germs-viruses-bacteria-clipart-image3131773&amp;usg=__cHr2V_vg06o1HEH9DoqZaDYsF20=&amp;h=250&amp;w=300&amp;sz=32&amp;hl=en&amp;start=10&amp;um=1&amp;itbs=1&amp;tbnid=KMLF0Je7mnPh2M:&amp;tbnh=97&amp;tbnw=116&amp;prev=/images?q=bacteria+cartoon&amp;um=1&amp;hl=en&amp;sa=N&amp;rlz=1T4ADBS_enUS282US310&amp;tbs=isch: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nlm.nih.gov/medlineplus/ency/images/ency/fullsize/19679.jpg" TargetMode="Externa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hyperlink" Target="http://images.google.com/imgres?imgurl=http://worshippingchristian.org/images/blog/tears.jpg&amp;imgrefurl=http://worshippingchristian.org/blog/?m=200906&amp;usg=__ghSzDAizgR0gd7v17JvVuUF4GCY=&amp;h=312&amp;w=400&amp;sz=17&amp;hl=en&amp;start=35&amp;um=1&amp;itbs=1&amp;tbnid=uELbLZNhNV_EUM:&amp;tbnh=97&amp;tbnw=124&amp;prev=/images?q=tears&amp;start=21&amp;um=1&amp;hl=en&amp;sa=N&amp;rlz=1T4ADBS_enUS282US310&amp;ndsp=21&amp;tbs=isch: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google.com/imgres?imgurl=http://allergyasthma.files.wordpress.com/2009/04/allergy_385x261.jpg&amp;imgrefurl=http://allergyasthma.wordpress.com/2010/04/04/surviving-spring-allergies-2/&amp;usg=__qUoN4PusRISxM9F0FMd37nMCacA=&amp;h=261&amp;w=385&amp;sz=15&amp;hl=en&amp;start=7&amp;um=1&amp;itbs=1&amp;tbnid=1BMY7Q_YjV1PeM:&amp;tbnh=83&amp;tbnw=123&amp;prev=/images?q=allergies&amp;um=1&amp;hl=en&amp;sa=N&amp;rlz=1T4ADBS_enUS282US310&amp;tbs=isch: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com/imgres?imgurl=http://www.bio.davidson.edu/Courses/Immunology/Students/Spring2003/Super/handsofRA.jpg&amp;imgrefurl=http://www.bio.davidson.edu/Courses/Immunology/Students/Spring2003/Super/rheumatoidarthritis.htm&amp;usg=__ddNQOtJVZTgFdu5oddPUUgQHrAY=&amp;h=960&amp;w=1280&amp;sz=245&amp;hl=en&amp;start=19&amp;um=1&amp;itbs=1&amp;tbnid=HxLCeHZaX-n12M:&amp;tbnh=113&amp;tbnw=150&amp;prev=/images?q=arthritis&amp;um=1&amp;hl=en&amp;sa=N&amp;rlz=1T4ADBS_enUS282US310&amp;tbs=isch: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http://www.biojobblog.com/Bacteria.jpg&amp;imgrefurl=http://www.biojobblog.com/tags/antibiotic/&amp;usg=__K5uzTmOAgm2NIhUxK95Jc-dRApQ=&amp;h=768&amp;w=1024&amp;sz=102&amp;hl=en&amp;start=3&amp;um=1&amp;itbs=1&amp;tbnid=ns5aLcPMguuExM:&amp;tbnh=113&amp;tbnw=150&amp;prev=/images?q=bacteria&amp;um=1&amp;hl=en&amp;sa=N&amp;rlz=1T4ADBS_enUS282US310&amp;tbs=isch: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images.google.com/imgres?imgurl=http://youngprotectors.com/air%20pollution_focus_0.jpg&amp;imgrefurl=http://youngprotectors.com/kindsofpolluotion.php&amp;usg=__VxJq9rW60etrmSZ8UbIladBNnFo=&amp;h=475&amp;w=613&amp;sz=35&amp;hl=en&amp;start=4&amp;um=1&amp;itbs=1&amp;tbnid=Gqk7hkisXFw03M:&amp;tbnh=105&amp;tbnw=136&amp;prev=/images?q=air+pollution&amp;um=1&amp;hl=en&amp;sa=N&amp;rlz=1T4ADBS_enUS282US310&amp;tbs=isch: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www.wormsandgermsblog.com/uploads/image/vaccine.gif&amp;imgrefurl=http://www.wormsandgermsblog.com/articles/diseases/&amp;usg=__yJwL-sYwyht7nzcXuMiuaMApOE4=&amp;h=306&amp;w=311&amp;sz=17&amp;hl=en&amp;start=112&amp;um=1&amp;itbs=1&amp;tbnid=xNPfVnCwmDjyDM:&amp;tbnh=115&amp;tbnw=117&amp;prev=/images?q=vaccine+cartoon&amp;start=105&amp;um=1&amp;hl=en&amp;sa=N&amp;rlz=1T4ADBS_enUS282US310&amp;ndsp=21&amp;tbs=isch: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imgres?imgurl=http://www.dreamstime.com/cartoon-no-smoking-sign-thumb8917037.jpg&amp;imgrefurl=http://www.dreamstime.com/cartoon-no-smoking-sign-image8917037&amp;usg=__jJGM6SDuWqSyDi0YeM35sQ5A0v0=&amp;h=350&amp;w=270&amp;sz=47&amp;hl=en&amp;start=23&amp;um=1&amp;itbs=1&amp;tbnid=Veq2I4wJxeirKM:&amp;tbnh=120&amp;tbnw=93&amp;prev=/images?q=smoking+cartoon&amp;start=21&amp;um=1&amp;hl=en&amp;sa=N&amp;rlz=1T4ADBS_enUS282US310&amp;ndsp=21&amp;tbs=isch: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www.dreamstime.com/cartoon-virus-germ-or-bacteria-thumb3234479.jpg&amp;imgrefurl=http://www.dreamstime.com/royalty-free-stock-images-cartoon-virus-germ-or-bacteria-image3234479&amp;usg=__WPAI9XxoRgdqivJt4hqdlKbadgs=&amp;h=254&amp;w=300&amp;sz=22&amp;hl=en&amp;start=4&amp;um=1&amp;itbs=1&amp;tbnid=DX_pfuaUBpoFDM:&amp;tbnh=98&amp;tbnw=116&amp;prev=/images?q=microorganism+cartoon&amp;um=1&amp;hl=en&amp;rlz=1T4ADBS_enUS282US310&amp;tbs=isch: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mages.google.com/imgres?imgurl=http://www.freewebs.com/captblackkat/pic1.gif&amp;imgrefurl=http://www.freewebs.com/captblackkat/africaresearchproject.htm&amp;usg=__UUiRAPmVrai4OaroxefWZZJol6U=&amp;h=339&amp;w=490&amp;sz=90&amp;hl=en&amp;start=17&amp;um=1&amp;itbs=1&amp;tbnid=HRwVTKBPKnaDaM:&amp;tbnh=90&amp;tbnw=130&amp;prev=/images?q=tsetse+fly&amp;um=1&amp;hl=en&amp;sa=N&amp;rlz=1T4ADBS_enUS282US310&amp;tbs=isch:1"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imgres?imgurl=http://www.esf.org/typo3temp/pics/2_4bf7d305ad.jpg&amp;imgrefurl=http://www.esf.org/conferences/08210&amp;usg=__itqJYf9tXjmh8DLw_qe_N-RQ8VA=&amp;h=225&amp;w=300&amp;sz=15&amp;hl=en&amp;start=8&amp;um=1&amp;itbs=1&amp;tbnid=SaxJkQ4GH68QlM:&amp;tbnh=87&amp;tbnw=116&amp;prev=/images?q=b-cells&amp;um=1&amp;hl=en&amp;sa=N&amp;rlz=1T4ADBS_enUS282US310&amp;tbs=isch: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Infectious Disease</a:t>
            </a:r>
            <a:endParaRPr lang="en-US" dirty="0"/>
          </a:p>
        </p:txBody>
      </p:sp>
      <p:sp>
        <p:nvSpPr>
          <p:cNvPr id="3" name="Subtitle 2"/>
          <p:cNvSpPr>
            <a:spLocks noGrp="1"/>
          </p:cNvSpPr>
          <p:nvPr>
            <p:ph type="subTitle" idx="1"/>
          </p:nvPr>
        </p:nvSpPr>
        <p:spPr/>
        <p:txBody>
          <a:bodyPr/>
          <a:lstStyle/>
          <a:p>
            <a:r>
              <a:rPr lang="en-US" dirty="0" smtClean="0"/>
              <a:t>Chapter 40</a:t>
            </a:r>
            <a:endParaRPr lang="en-US" dirty="0"/>
          </a:p>
        </p:txBody>
      </p:sp>
      <p:pic>
        <p:nvPicPr>
          <p:cNvPr id="5" name="ipfKMLF0Je7mnPh2M:" descr="http://t1.gstatic.com/images?q=tbn:KMLF0Je7mnPh2M:http://www.dreamstime.com/germs-viruses-bacteria-clipart-thumb3131773.jpg">
            <a:hlinkClick r:id="rId2"/>
          </p:cNvPr>
          <p:cNvPicPr/>
          <p:nvPr/>
        </p:nvPicPr>
        <p:blipFill>
          <a:blip r:embed="rId3" cstate="print"/>
          <a:srcRect/>
          <a:stretch>
            <a:fillRect/>
          </a:stretch>
        </p:blipFill>
        <p:spPr bwMode="auto">
          <a:xfrm>
            <a:off x="1371600" y="3352800"/>
            <a:ext cx="3314701"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Nonspecific Defenses</a:t>
            </a:r>
            <a:endParaRPr lang="en-US" dirty="0"/>
          </a:p>
        </p:txBody>
      </p:sp>
      <p:sp>
        <p:nvSpPr>
          <p:cNvPr id="3" name="Content Placeholder 2"/>
          <p:cNvSpPr>
            <a:spLocks noGrp="1"/>
          </p:cNvSpPr>
          <p:nvPr>
            <p:ph idx="1"/>
          </p:nvPr>
        </p:nvSpPr>
        <p:spPr/>
        <p:txBody>
          <a:bodyPr/>
          <a:lstStyle/>
          <a:p>
            <a:r>
              <a:rPr lang="en-US" dirty="0" smtClean="0"/>
              <a:t>Attempt to prevent disease form entering the body.</a:t>
            </a:r>
          </a:p>
          <a:p>
            <a:r>
              <a:rPr lang="en-US" dirty="0" smtClean="0"/>
              <a:t>Examples include your skin, mucus, salvia, tears, and some enzymes.</a:t>
            </a:r>
          </a:p>
          <a:p>
            <a:endParaRPr lang="en-US" dirty="0"/>
          </a:p>
        </p:txBody>
      </p:sp>
      <p:pic>
        <p:nvPicPr>
          <p:cNvPr id="4" name="Picture 3" descr="See full size image">
            <a:hlinkClick r:id="rId2"/>
          </p:cNvPr>
          <p:cNvPicPr/>
          <p:nvPr/>
        </p:nvPicPr>
        <p:blipFill>
          <a:blip r:embed="rId3" cstate="print"/>
          <a:srcRect/>
          <a:stretch>
            <a:fillRect/>
          </a:stretch>
        </p:blipFill>
        <p:spPr bwMode="auto">
          <a:xfrm>
            <a:off x="1143000" y="3657600"/>
            <a:ext cx="2324100" cy="2057400"/>
          </a:xfrm>
          <a:prstGeom prst="rect">
            <a:avLst/>
          </a:prstGeom>
          <a:noFill/>
          <a:ln w="9525">
            <a:noFill/>
            <a:miter lim="800000"/>
            <a:headEnd/>
            <a:tailEnd/>
          </a:ln>
        </p:spPr>
      </p:pic>
      <p:pic>
        <p:nvPicPr>
          <p:cNvPr id="5" name="Picture 4" descr="http://t3.gstatic.com/images?q=tbn:uELbLZNhNV_EUM:http://worshippingchristian.org/images/blog/tears.jpg">
            <a:hlinkClick r:id="rId4"/>
          </p:cNvPr>
          <p:cNvPicPr/>
          <p:nvPr/>
        </p:nvPicPr>
        <p:blipFill>
          <a:blip r:embed="rId5" cstate="print"/>
          <a:srcRect/>
          <a:stretch>
            <a:fillRect/>
          </a:stretch>
        </p:blipFill>
        <p:spPr bwMode="auto">
          <a:xfrm>
            <a:off x="4724400" y="3733800"/>
            <a:ext cx="20955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Nonspecific Defenses</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inflammatory response </a:t>
            </a:r>
            <a:r>
              <a:rPr lang="en-US" dirty="0" smtClean="0"/>
              <a:t>is a nonspecific response to tissue damage caused by injury or infection.  White blood cells are sent to the infection site by the millions causing swelling and pain.  The white blood cells phagocytize bacteria.</a:t>
            </a:r>
          </a:p>
          <a:p>
            <a:r>
              <a:rPr lang="en-US" dirty="0" smtClean="0"/>
              <a:t>A </a:t>
            </a:r>
            <a:r>
              <a:rPr lang="en-US" b="1" dirty="0" smtClean="0"/>
              <a:t>fever </a:t>
            </a:r>
            <a:r>
              <a:rPr lang="en-US" dirty="0" smtClean="0"/>
              <a:t>is an attempt by your body to raise the body temperature to a point where pathogens are killed.</a:t>
            </a:r>
          </a:p>
          <a:p>
            <a:r>
              <a:rPr lang="en-US" dirty="0" smtClean="0"/>
              <a:t>Interferons are proteins produced by the body to attack viruses.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Defenses</a:t>
            </a:r>
            <a:endParaRPr lang="en-US" dirty="0"/>
          </a:p>
        </p:txBody>
      </p:sp>
      <p:sp>
        <p:nvSpPr>
          <p:cNvPr id="3" name="Content Placeholder 2"/>
          <p:cNvSpPr>
            <a:spLocks noGrp="1"/>
          </p:cNvSpPr>
          <p:nvPr>
            <p:ph idx="1"/>
          </p:nvPr>
        </p:nvSpPr>
        <p:spPr/>
        <p:txBody>
          <a:bodyPr/>
          <a:lstStyle/>
          <a:p>
            <a:r>
              <a:rPr lang="en-US" dirty="0" smtClean="0"/>
              <a:t>When organisms are able to get past the body’s nonspecific defenses an immune response is initiated.</a:t>
            </a:r>
          </a:p>
          <a:p>
            <a:r>
              <a:rPr lang="en-US" dirty="0" smtClean="0"/>
              <a:t>Any substance that triggers an immune response is called an </a:t>
            </a:r>
            <a:r>
              <a:rPr lang="en-US" b="1" dirty="0" smtClean="0"/>
              <a:t>antigen.</a:t>
            </a:r>
            <a:endParaRPr lang="en-US" b="1" dirty="0"/>
          </a:p>
        </p:txBody>
      </p:sp>
      <p:pic>
        <p:nvPicPr>
          <p:cNvPr id="4" name="Picture 3" descr="http://www.uic.edu/classes/bios/bios100/summer2002/261.jpg"/>
          <p:cNvPicPr/>
          <p:nvPr/>
        </p:nvPicPr>
        <p:blipFill>
          <a:blip r:embed="rId2" cstate="print"/>
          <a:srcRect/>
          <a:stretch>
            <a:fillRect/>
          </a:stretch>
        </p:blipFill>
        <p:spPr bwMode="auto">
          <a:xfrm>
            <a:off x="3657600" y="3276600"/>
            <a:ext cx="398145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Defenses</a:t>
            </a:r>
            <a:endParaRPr lang="en-US" dirty="0"/>
          </a:p>
        </p:txBody>
      </p:sp>
      <p:sp>
        <p:nvSpPr>
          <p:cNvPr id="3" name="Content Placeholder 2"/>
          <p:cNvSpPr>
            <a:spLocks noGrp="1"/>
          </p:cNvSpPr>
          <p:nvPr>
            <p:ph idx="1"/>
          </p:nvPr>
        </p:nvSpPr>
        <p:spPr/>
        <p:txBody>
          <a:bodyPr/>
          <a:lstStyle/>
          <a:p>
            <a:r>
              <a:rPr lang="en-US" dirty="0" smtClean="0"/>
              <a:t>There are two types of cells  in your body that recognize antigens.</a:t>
            </a:r>
          </a:p>
          <a:p>
            <a:pPr lvl="1"/>
            <a:r>
              <a:rPr lang="en-US" dirty="0" smtClean="0"/>
              <a:t>B-cell provide immunity within the body fluids (humoral immunity).</a:t>
            </a:r>
          </a:p>
          <a:p>
            <a:pPr lvl="1"/>
            <a:r>
              <a:rPr lang="en-US" dirty="0" smtClean="0"/>
              <a:t>When they contact an antigen they increase in number and produce plasma cells and memory B-cells.</a:t>
            </a:r>
          </a:p>
          <a:p>
            <a:pPr lvl="1"/>
            <a:r>
              <a:rPr lang="en-US" dirty="0" smtClean="0"/>
              <a:t>Plasma cells release antibodies which attack the antigen.</a:t>
            </a:r>
          </a:p>
          <a:p>
            <a:pPr lvl="1"/>
            <a:r>
              <a:rPr lang="en-US" dirty="0" smtClean="0"/>
              <a:t>The memory B-cells reduce the chance of a repeat infection by reducing the amount of time needed for all of this to occur.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Antibodies have the following shape:</a:t>
            </a:r>
            <a:endParaRPr lang="en-US" dirty="0"/>
          </a:p>
        </p:txBody>
      </p:sp>
      <p:pic>
        <p:nvPicPr>
          <p:cNvPr id="4" name="Content Placeholder 3" descr="antibody.png"/>
          <p:cNvPicPr>
            <a:picLocks noGrp="1"/>
          </p:cNvPicPr>
          <p:nvPr>
            <p:ph idx="1"/>
          </p:nvPr>
        </p:nvPicPr>
        <p:blipFill>
          <a:blip r:embed="rId2" cstate="print"/>
          <a:stretch>
            <a:fillRect/>
          </a:stretch>
        </p:blipFill>
        <p:spPr>
          <a:xfrm>
            <a:off x="2438400" y="1371600"/>
            <a:ext cx="4343400" cy="52578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Defenses</a:t>
            </a:r>
            <a:endParaRPr lang="en-US" dirty="0"/>
          </a:p>
        </p:txBody>
      </p:sp>
      <p:sp>
        <p:nvSpPr>
          <p:cNvPr id="3" name="Content Placeholder 2"/>
          <p:cNvSpPr>
            <a:spLocks noGrp="1"/>
          </p:cNvSpPr>
          <p:nvPr>
            <p:ph idx="1"/>
          </p:nvPr>
        </p:nvSpPr>
        <p:spPr/>
        <p:txBody>
          <a:bodyPr/>
          <a:lstStyle/>
          <a:p>
            <a:r>
              <a:rPr lang="en-US" dirty="0" smtClean="0"/>
              <a:t>T-cells provide immunity within the cell (cell-mediated immunity).  When a disease is detected the T-cells divide into:</a:t>
            </a:r>
          </a:p>
          <a:p>
            <a:pPr lvl="1"/>
            <a:r>
              <a:rPr lang="en-US" dirty="0" smtClean="0"/>
              <a:t>Killer T-cells: track down and destroy the antigen</a:t>
            </a:r>
          </a:p>
          <a:p>
            <a:pPr lvl="1"/>
            <a:r>
              <a:rPr lang="en-US" dirty="0" smtClean="0"/>
              <a:t>Helper T-cells:  produce memory T-cells</a:t>
            </a:r>
          </a:p>
          <a:p>
            <a:pPr lvl="1"/>
            <a:r>
              <a:rPr lang="en-US" dirty="0" smtClean="0"/>
              <a:t>Suppressor T-cells:  shut down the killer T-cells once the infection is under control</a:t>
            </a:r>
          </a:p>
          <a:p>
            <a:pPr lvl="1"/>
            <a:r>
              <a:rPr lang="en-US" dirty="0" smtClean="0"/>
              <a:t>Memory T-cells:  prevent secondary infections.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Acquired Immunity</a:t>
            </a:r>
            <a:endParaRPr lang="en-US" dirty="0"/>
          </a:p>
        </p:txBody>
      </p:sp>
      <p:sp>
        <p:nvSpPr>
          <p:cNvPr id="3" name="Content Placeholder 2"/>
          <p:cNvSpPr>
            <a:spLocks noGrp="1"/>
          </p:cNvSpPr>
          <p:nvPr>
            <p:ph idx="1"/>
          </p:nvPr>
        </p:nvSpPr>
        <p:spPr/>
        <p:txBody>
          <a:bodyPr/>
          <a:lstStyle/>
          <a:p>
            <a:r>
              <a:rPr lang="en-US" b="1" dirty="0" smtClean="0"/>
              <a:t>Active immunity </a:t>
            </a:r>
            <a:r>
              <a:rPr lang="en-US" dirty="0" smtClean="0"/>
              <a:t>occurs when the body is stimulated through vaccines to create plasma cells.  It tends to last a long time and can also occur naturally.</a:t>
            </a:r>
          </a:p>
          <a:p>
            <a:r>
              <a:rPr lang="en-US" b="1" dirty="0" smtClean="0"/>
              <a:t>Passive immunity </a:t>
            </a:r>
            <a:r>
              <a:rPr lang="en-US" dirty="0" smtClean="0"/>
              <a:t>occurs when antigens produced by other organisms are used to fight infection in humans.  This is typically short-lived and is one of the advantages of breast feeding.</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Immune System Disorders</a:t>
            </a:r>
            <a:endParaRPr lang="en-US" dirty="0"/>
          </a:p>
        </p:txBody>
      </p:sp>
      <p:sp>
        <p:nvSpPr>
          <p:cNvPr id="3" name="Content Placeholder 2"/>
          <p:cNvSpPr>
            <a:spLocks noGrp="1"/>
          </p:cNvSpPr>
          <p:nvPr>
            <p:ph idx="1"/>
          </p:nvPr>
        </p:nvSpPr>
        <p:spPr/>
        <p:txBody>
          <a:bodyPr/>
          <a:lstStyle/>
          <a:p>
            <a:r>
              <a:rPr lang="en-US" dirty="0" smtClean="0"/>
              <a:t>Allergies, autoimmune diseases, and immunodeficiency diseases are all disorders associated with the immune system.</a:t>
            </a:r>
            <a:endParaRPr lang="en-US" dirty="0"/>
          </a:p>
        </p:txBody>
      </p:sp>
      <p:pic>
        <p:nvPicPr>
          <p:cNvPr id="4" name="Picture 3" descr="http://www.topnews.in/health/files/autoimmune-diseases.jpg"/>
          <p:cNvPicPr/>
          <p:nvPr/>
        </p:nvPicPr>
        <p:blipFill>
          <a:blip r:embed="rId2" cstate="print"/>
          <a:srcRect/>
          <a:stretch>
            <a:fillRect/>
          </a:stretch>
        </p:blipFill>
        <p:spPr bwMode="auto">
          <a:xfrm>
            <a:off x="4648200" y="2743200"/>
            <a:ext cx="3716966"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Immune System Disorders</a:t>
            </a:r>
            <a:endParaRPr lang="en-US" dirty="0"/>
          </a:p>
        </p:txBody>
      </p:sp>
      <p:sp>
        <p:nvSpPr>
          <p:cNvPr id="3" name="Content Placeholder 2"/>
          <p:cNvSpPr>
            <a:spLocks noGrp="1"/>
          </p:cNvSpPr>
          <p:nvPr>
            <p:ph idx="1"/>
          </p:nvPr>
        </p:nvSpPr>
        <p:spPr/>
        <p:txBody>
          <a:bodyPr/>
          <a:lstStyle/>
          <a:p>
            <a:r>
              <a:rPr lang="en-US" b="1" dirty="0" smtClean="0"/>
              <a:t>Allergies </a:t>
            </a:r>
            <a:r>
              <a:rPr lang="en-US" dirty="0" smtClean="0"/>
              <a:t>are by far the most common and can be caused by pollen, dust, mold, and bee stings. </a:t>
            </a:r>
          </a:p>
          <a:p>
            <a:r>
              <a:rPr lang="en-US" dirty="0" smtClean="0"/>
              <a:t> Allergy causing antigens cause the release of histamines </a:t>
            </a:r>
            <a:r>
              <a:rPr lang="en-US" dirty="0" smtClean="0"/>
              <a:t>w</a:t>
            </a:r>
            <a:r>
              <a:rPr lang="en-US" dirty="0" smtClean="0"/>
              <a:t>hich </a:t>
            </a:r>
            <a:r>
              <a:rPr lang="en-US" dirty="0" smtClean="0"/>
              <a:t>cause an increase in blood flow and increase mucus production in the respiratory system (sneezing, watery eyes, running nose).</a:t>
            </a:r>
          </a:p>
          <a:p>
            <a:endParaRPr lang="en-US" dirty="0"/>
          </a:p>
        </p:txBody>
      </p:sp>
      <p:pic>
        <p:nvPicPr>
          <p:cNvPr id="4" name="ipf1BMY7Q_YjV1PeM:" descr="http://t0.gstatic.com/images?q=tbn:1BMY7Q_YjV1PeM:http://allergyasthma.files.wordpress.com/2009/04/allergy_385x261.jpg">
            <a:hlinkClick r:id="rId2"/>
          </p:cNvPr>
          <p:cNvPicPr/>
          <p:nvPr/>
        </p:nvPicPr>
        <p:blipFill>
          <a:blip r:embed="rId3" cstate="print"/>
          <a:srcRect/>
          <a:stretch>
            <a:fillRect/>
          </a:stretch>
        </p:blipFill>
        <p:spPr bwMode="auto">
          <a:xfrm>
            <a:off x="3581400" y="4495800"/>
            <a:ext cx="33528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Immune System Disorders</a:t>
            </a:r>
            <a:endParaRPr lang="en-US" dirty="0"/>
          </a:p>
        </p:txBody>
      </p:sp>
      <p:sp>
        <p:nvSpPr>
          <p:cNvPr id="3" name="Content Placeholder 2"/>
          <p:cNvSpPr>
            <a:spLocks noGrp="1"/>
          </p:cNvSpPr>
          <p:nvPr>
            <p:ph idx="1"/>
          </p:nvPr>
        </p:nvSpPr>
        <p:spPr/>
        <p:txBody>
          <a:bodyPr/>
          <a:lstStyle/>
          <a:p>
            <a:r>
              <a:rPr lang="en-US" b="1" dirty="0" smtClean="0"/>
              <a:t>Asthma</a:t>
            </a:r>
            <a:r>
              <a:rPr lang="en-US" dirty="0" smtClean="0"/>
              <a:t> is a severe example when the air passages become so narrow breathing becomes difficult.</a:t>
            </a:r>
          </a:p>
          <a:p>
            <a:r>
              <a:rPr lang="en-US" b="1" dirty="0" smtClean="0"/>
              <a:t>Autoimmune diseases </a:t>
            </a:r>
            <a:r>
              <a:rPr lang="en-US" dirty="0" smtClean="0"/>
              <a:t>occur when the immune system attacks the body’s normal cells.  Some forms of arthritis and diabetes are examples.</a:t>
            </a:r>
          </a:p>
          <a:p>
            <a:endParaRPr lang="en-US" dirty="0"/>
          </a:p>
        </p:txBody>
      </p:sp>
      <p:pic>
        <p:nvPicPr>
          <p:cNvPr id="4" name="Picture 3" descr="http://t2.gstatic.com/images?q=tbn:HxLCeHZaX-n12M:http://www.bio.davidson.edu/Courses/Immunology/Students/Spring2003/Super/handsofRA.jpg">
            <a:hlinkClick r:id="rId2"/>
          </p:cNvPr>
          <p:cNvPicPr/>
          <p:nvPr/>
        </p:nvPicPr>
        <p:blipFill>
          <a:blip r:embed="rId3" cstate="print"/>
          <a:srcRect/>
          <a:stretch>
            <a:fillRect/>
          </a:stretch>
        </p:blipFill>
        <p:spPr bwMode="auto">
          <a:xfrm>
            <a:off x="2438400" y="4191000"/>
            <a:ext cx="318516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Pathogens</a:t>
            </a:r>
            <a:endParaRPr lang="en-US" dirty="0"/>
          </a:p>
        </p:txBody>
      </p:sp>
      <p:sp>
        <p:nvSpPr>
          <p:cNvPr id="3" name="Content Placeholder 2"/>
          <p:cNvSpPr>
            <a:spLocks noGrp="1"/>
          </p:cNvSpPr>
          <p:nvPr>
            <p:ph idx="1"/>
          </p:nvPr>
        </p:nvSpPr>
        <p:spPr>
          <a:xfrm>
            <a:off x="304800" y="2057400"/>
            <a:ext cx="8229600" cy="4389120"/>
          </a:xfrm>
        </p:spPr>
        <p:txBody>
          <a:bodyPr/>
          <a:lstStyle/>
          <a:p>
            <a:r>
              <a:rPr lang="en-US" dirty="0" smtClean="0"/>
              <a:t>Disease causing organisms are called pathogens.</a:t>
            </a:r>
          </a:p>
          <a:p>
            <a:r>
              <a:rPr lang="en-US" dirty="0" smtClean="0"/>
              <a:t>Microorganisms like bacteria, viruses, and many protozoans are pathogens.</a:t>
            </a:r>
          </a:p>
          <a:p>
            <a:r>
              <a:rPr lang="en-US" dirty="0" smtClean="0"/>
              <a:t>Typically they cause disease when they attack our cells or produce chemical (</a:t>
            </a:r>
            <a:r>
              <a:rPr lang="en-US" b="1" dirty="0" smtClean="0"/>
              <a:t>toxins</a:t>
            </a:r>
            <a:r>
              <a:rPr lang="en-US" dirty="0" smtClean="0"/>
              <a:t>) that interfere with normal cellular activity.</a:t>
            </a:r>
          </a:p>
          <a:p>
            <a:endParaRPr lang="en-US" dirty="0"/>
          </a:p>
        </p:txBody>
      </p:sp>
      <p:pic>
        <p:nvPicPr>
          <p:cNvPr id="4" name="ipfns5aLcPMguuExM:" descr="http://t2.gstatic.com/images?q=tbn:ns5aLcPMguuExM:http://www.biojobblog.com/Bacteria.jpg">
            <a:hlinkClick r:id="rId2"/>
          </p:cNvPr>
          <p:cNvPicPr/>
          <p:nvPr/>
        </p:nvPicPr>
        <p:blipFill>
          <a:blip r:embed="rId3" cstate="print"/>
          <a:srcRect/>
          <a:stretch>
            <a:fillRect/>
          </a:stretch>
        </p:blipFill>
        <p:spPr bwMode="auto">
          <a:xfrm>
            <a:off x="4419600" y="4343400"/>
            <a:ext cx="2511188"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Immune System Disorders</a:t>
            </a:r>
            <a:endParaRPr lang="en-US" dirty="0"/>
          </a:p>
        </p:txBody>
      </p:sp>
      <p:sp>
        <p:nvSpPr>
          <p:cNvPr id="3" name="Content Placeholder 2"/>
          <p:cNvSpPr>
            <a:spLocks noGrp="1"/>
          </p:cNvSpPr>
          <p:nvPr>
            <p:ph idx="1"/>
          </p:nvPr>
        </p:nvSpPr>
        <p:spPr/>
        <p:txBody>
          <a:bodyPr/>
          <a:lstStyle/>
          <a:p>
            <a:r>
              <a:rPr lang="en-US" dirty="0" smtClean="0"/>
              <a:t>AIDS is the best example of an </a:t>
            </a:r>
            <a:r>
              <a:rPr lang="en-US" b="1" dirty="0" smtClean="0"/>
              <a:t>immunodeficiency disease</a:t>
            </a:r>
            <a:r>
              <a:rPr lang="en-US" dirty="0" smtClean="0"/>
              <a:t>.</a:t>
            </a:r>
          </a:p>
          <a:p>
            <a:r>
              <a:rPr lang="en-US" dirty="0" smtClean="0"/>
              <a:t>The virus (HIV) attacks T-cells preventing them from performing their immunological duties.</a:t>
            </a:r>
          </a:p>
          <a:p>
            <a:r>
              <a:rPr lang="en-US" dirty="0" smtClean="0"/>
              <a:t>Individuals become susceptible to opportunistic infections that typically lead to death.</a:t>
            </a:r>
          </a:p>
          <a:p>
            <a:r>
              <a:rPr lang="en-US" dirty="0" smtClean="0"/>
              <a:t>There is no known cure but can be treated.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a:t>
            </a:r>
            <a:endParaRPr lang="en-US" dirty="0"/>
          </a:p>
        </p:txBody>
      </p:sp>
      <p:sp>
        <p:nvSpPr>
          <p:cNvPr id="3" name="Content Placeholder 2"/>
          <p:cNvSpPr>
            <a:spLocks noGrp="1"/>
          </p:cNvSpPr>
          <p:nvPr>
            <p:ph idx="1"/>
          </p:nvPr>
        </p:nvSpPr>
        <p:spPr/>
        <p:txBody>
          <a:bodyPr/>
          <a:lstStyle/>
          <a:p>
            <a:r>
              <a:rPr lang="en-US" dirty="0" smtClean="0"/>
              <a:t>At rick behaviors include:</a:t>
            </a:r>
          </a:p>
          <a:p>
            <a:pPr marL="514350" indent="-514350">
              <a:buFont typeface="+mj-lt"/>
              <a:buAutoNum type="arabicPeriod"/>
            </a:pPr>
            <a:r>
              <a:rPr lang="en-US" dirty="0" smtClean="0"/>
              <a:t>Sexual intercourse with infected person</a:t>
            </a:r>
          </a:p>
          <a:p>
            <a:pPr marL="514350" indent="-514350">
              <a:buFont typeface="+mj-lt"/>
              <a:buAutoNum type="arabicPeriod"/>
            </a:pPr>
            <a:r>
              <a:rPr lang="en-US" dirty="0" smtClean="0"/>
              <a:t>Sharing needles or syringes with infected people</a:t>
            </a:r>
          </a:p>
          <a:p>
            <a:pPr marL="514350" indent="-514350">
              <a:buFont typeface="+mj-lt"/>
              <a:buAutoNum type="arabicPeriod"/>
            </a:pPr>
            <a:r>
              <a:rPr lang="en-US" dirty="0" smtClean="0"/>
              <a:t>Contact with the blood of an infected person</a:t>
            </a:r>
          </a:p>
          <a:p>
            <a:pPr marL="514350" indent="-514350">
              <a:buFont typeface="+mj-lt"/>
              <a:buAutoNum type="arabicPeriod"/>
            </a:pPr>
            <a:r>
              <a:rPr lang="en-US" dirty="0" smtClean="0"/>
              <a:t>Infected mother passing it to a child during pregnancy or breast feeding.</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Environment and Your Health</a:t>
            </a:r>
            <a:endParaRPr lang="en-US" dirty="0"/>
          </a:p>
        </p:txBody>
      </p:sp>
      <p:sp>
        <p:nvSpPr>
          <p:cNvPr id="3" name="Content Placeholder 2"/>
          <p:cNvSpPr>
            <a:spLocks noGrp="1"/>
          </p:cNvSpPr>
          <p:nvPr>
            <p:ph idx="1"/>
          </p:nvPr>
        </p:nvSpPr>
        <p:spPr/>
        <p:txBody>
          <a:bodyPr/>
          <a:lstStyle/>
          <a:p>
            <a:r>
              <a:rPr lang="en-US" dirty="0" smtClean="0"/>
              <a:t>A </a:t>
            </a:r>
            <a:r>
              <a:rPr lang="en-US" b="1" dirty="0" smtClean="0"/>
              <a:t>risk factor </a:t>
            </a:r>
            <a:r>
              <a:rPr lang="en-US" dirty="0" smtClean="0"/>
              <a:t>is anything that increases the chance of disease or injury.</a:t>
            </a:r>
          </a:p>
          <a:p>
            <a:r>
              <a:rPr lang="en-US" dirty="0" smtClean="0"/>
              <a:t>Environmental risk factors include air and water quality, wastes in landfills, and solar radiation</a:t>
            </a:r>
          </a:p>
          <a:p>
            <a:r>
              <a:rPr lang="en-US" dirty="0" smtClean="0"/>
              <a:t>Some gases found in air can be risk factors including carbon monoxide, ozone, and small particles (particulates) like dust, pollen, spores, mites, asbestos, and lead.</a:t>
            </a:r>
            <a:endParaRPr lang="en-US" dirty="0"/>
          </a:p>
        </p:txBody>
      </p:sp>
      <p:pic>
        <p:nvPicPr>
          <p:cNvPr id="4" name="ipfGqk7hkisXFw03M:" descr="http://t3.gstatic.com/images?q=tbn:Gqk7hkisXFw03M:http://youngprotectors.com/air%2520pollution_focus_0.jpg">
            <a:hlinkClick r:id="rId2"/>
          </p:cNvPr>
          <p:cNvPicPr/>
          <p:nvPr/>
        </p:nvPicPr>
        <p:blipFill>
          <a:blip r:embed="rId3" cstate="print"/>
          <a:srcRect/>
          <a:stretch>
            <a:fillRect/>
          </a:stretch>
        </p:blipFill>
        <p:spPr bwMode="auto">
          <a:xfrm>
            <a:off x="3581400" y="4953000"/>
            <a:ext cx="17526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and Health</a:t>
            </a:r>
            <a:endParaRPr lang="en-US" dirty="0"/>
          </a:p>
        </p:txBody>
      </p:sp>
      <p:sp>
        <p:nvSpPr>
          <p:cNvPr id="3" name="Content Placeholder 2"/>
          <p:cNvSpPr>
            <a:spLocks noGrp="1"/>
          </p:cNvSpPr>
          <p:nvPr>
            <p:ph idx="1"/>
          </p:nvPr>
        </p:nvSpPr>
        <p:spPr/>
        <p:txBody>
          <a:bodyPr/>
          <a:lstStyle/>
          <a:p>
            <a:r>
              <a:rPr lang="en-US" b="1" dirty="0" smtClean="0"/>
              <a:t>Water quality </a:t>
            </a:r>
            <a:r>
              <a:rPr lang="en-US" dirty="0" smtClean="0"/>
              <a:t>is affected by both biological (bacteria, viruses) and chemical contaminants.</a:t>
            </a:r>
          </a:p>
          <a:p>
            <a:r>
              <a:rPr lang="en-US" b="1" dirty="0" smtClean="0"/>
              <a:t>Cancers</a:t>
            </a:r>
            <a:r>
              <a:rPr lang="en-US" dirty="0" smtClean="0"/>
              <a:t> occur when cells multiply uncontrollably causing a mass of cells known as a </a:t>
            </a:r>
            <a:r>
              <a:rPr lang="en-US" b="1" dirty="0" smtClean="0"/>
              <a:t>tumor</a:t>
            </a:r>
            <a:r>
              <a:rPr lang="en-US" dirty="0" smtClean="0"/>
              <a:t>.  These cells typically use the nutrients needed by other cells or prevent cells or organs from functioning properly</a:t>
            </a:r>
          </a:p>
          <a:p>
            <a:r>
              <a:rPr lang="en-US" dirty="0" smtClean="0"/>
              <a:t>Chemicals that cause cancers are called </a:t>
            </a:r>
            <a:r>
              <a:rPr lang="en-US" b="1" dirty="0" smtClean="0"/>
              <a:t>carcinogens</a:t>
            </a:r>
            <a:r>
              <a:rPr lang="en-US" dirty="0" smtClean="0"/>
              <a:t>.</a:t>
            </a:r>
          </a:p>
          <a:p>
            <a:r>
              <a:rPr lang="en-US" dirty="0" smtClean="0"/>
              <a:t>The best way to prevent cancers is to protect yourself from carcinogens with the proper diet and exercise.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Disease</a:t>
            </a:r>
            <a:endParaRPr lang="en-US" dirty="0"/>
          </a:p>
        </p:txBody>
      </p:sp>
      <p:sp>
        <p:nvSpPr>
          <p:cNvPr id="3" name="Content Placeholder 2"/>
          <p:cNvSpPr>
            <a:spLocks noGrp="1"/>
          </p:cNvSpPr>
          <p:nvPr>
            <p:ph idx="1"/>
          </p:nvPr>
        </p:nvSpPr>
        <p:spPr/>
        <p:txBody>
          <a:bodyPr/>
          <a:lstStyle/>
          <a:p>
            <a:endParaRPr lang="en-US" dirty="0" smtClean="0"/>
          </a:p>
          <a:p>
            <a:r>
              <a:rPr lang="en-US" dirty="0" smtClean="0"/>
              <a:t>Vaccines, antibiotics, sterilization, disinfectants are all common ways of controlling disease.</a:t>
            </a:r>
          </a:p>
          <a:p>
            <a:r>
              <a:rPr lang="en-US" dirty="0" smtClean="0"/>
              <a:t>Viruses cannot be treated with antibiotics and must be prevented with vaccines.</a:t>
            </a:r>
          </a:p>
          <a:p>
            <a:r>
              <a:rPr lang="en-US" dirty="0" smtClean="0"/>
              <a:t>Controlling disease is another example</a:t>
            </a:r>
          </a:p>
          <a:p>
            <a:pPr>
              <a:buNone/>
            </a:pPr>
            <a:r>
              <a:rPr lang="en-US" dirty="0" smtClean="0"/>
              <a:t> of </a:t>
            </a:r>
            <a:r>
              <a:rPr lang="en-US" b="1" dirty="0" smtClean="0"/>
              <a:t>homeostasis</a:t>
            </a:r>
            <a:r>
              <a:rPr lang="en-US" dirty="0" smtClean="0"/>
              <a:t> in organisms.</a:t>
            </a:r>
            <a:endParaRPr lang="en-US" dirty="0"/>
          </a:p>
        </p:txBody>
      </p:sp>
      <p:pic>
        <p:nvPicPr>
          <p:cNvPr id="4" name="ipfxNPfVnCwmDjyDM:" descr="http://t3.gstatic.com/images?q=tbn:xNPfVnCwmDjyDM:http://www.wormsandgermsblog.com/uploads/image/vaccine.gif">
            <a:hlinkClick r:id="rId2"/>
          </p:cNvPr>
          <p:cNvPicPr/>
          <p:nvPr/>
        </p:nvPicPr>
        <p:blipFill>
          <a:blip r:embed="rId3" cstate="print"/>
          <a:srcRect/>
          <a:stretch>
            <a:fillRect/>
          </a:stretch>
        </p:blipFill>
        <p:spPr bwMode="auto">
          <a:xfrm>
            <a:off x="6400800" y="4114800"/>
            <a:ext cx="233172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a:t>
            </a:r>
            <a:endParaRPr lang="en-US" dirty="0"/>
          </a:p>
        </p:txBody>
      </p:sp>
      <p:sp>
        <p:nvSpPr>
          <p:cNvPr id="3" name="Content Placeholder 2"/>
          <p:cNvSpPr>
            <a:spLocks noGrp="1"/>
          </p:cNvSpPr>
          <p:nvPr>
            <p:ph idx="1"/>
          </p:nvPr>
        </p:nvSpPr>
        <p:spPr>
          <a:xfrm>
            <a:off x="457200" y="1981200"/>
            <a:ext cx="8229600" cy="4389120"/>
          </a:xfrm>
        </p:spPr>
        <p:txBody>
          <a:bodyPr/>
          <a:lstStyle/>
          <a:p>
            <a:r>
              <a:rPr lang="en-US" dirty="0" smtClean="0"/>
              <a:t>A </a:t>
            </a:r>
            <a:r>
              <a:rPr lang="en-US" b="1" dirty="0" smtClean="0"/>
              <a:t>disease</a:t>
            </a:r>
            <a:r>
              <a:rPr lang="en-US" dirty="0" smtClean="0"/>
              <a:t> is a non-injury change that disrupts the normal functioning of the body.</a:t>
            </a:r>
          </a:p>
          <a:p>
            <a:r>
              <a:rPr lang="en-US" dirty="0" smtClean="0"/>
              <a:t>In addition to pathogens, </a:t>
            </a:r>
            <a:r>
              <a:rPr lang="en-US" b="1" dirty="0" smtClean="0"/>
              <a:t>environmental</a:t>
            </a:r>
            <a:r>
              <a:rPr lang="en-US" dirty="0" smtClean="0"/>
              <a:t> </a:t>
            </a:r>
            <a:r>
              <a:rPr lang="en-US" b="1" dirty="0" smtClean="0"/>
              <a:t>factors </a:t>
            </a:r>
            <a:r>
              <a:rPr lang="en-US" dirty="0" smtClean="0"/>
              <a:t>(smoking ) and </a:t>
            </a:r>
            <a:r>
              <a:rPr lang="en-US" b="1" dirty="0" smtClean="0"/>
              <a:t>genetic factors </a:t>
            </a:r>
            <a:r>
              <a:rPr lang="en-US" dirty="0" smtClean="0"/>
              <a:t>(hemophilia can cause disease.</a:t>
            </a:r>
            <a:endParaRPr lang="en-US" dirty="0"/>
          </a:p>
        </p:txBody>
      </p:sp>
      <p:pic>
        <p:nvPicPr>
          <p:cNvPr id="4" name="ipfVeq2I4wJxeirKM:" descr="http://t2.gstatic.com/images?q=tbn:Veq2I4wJxeirKM:http://www.dreamstime.com/cartoon-no-smoking-sign-thumb8917037.jpg">
            <a:hlinkClick r:id="rId2"/>
          </p:cNvPr>
          <p:cNvPicPr/>
          <p:nvPr/>
        </p:nvPicPr>
        <p:blipFill>
          <a:blip r:embed="rId3" cstate="print"/>
          <a:srcRect/>
          <a:stretch>
            <a:fillRect/>
          </a:stretch>
        </p:blipFill>
        <p:spPr bwMode="auto">
          <a:xfrm>
            <a:off x="3886200" y="3810000"/>
            <a:ext cx="294132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Germ Theory of Disease</a:t>
            </a:r>
            <a:endParaRPr lang="en-US" dirty="0"/>
          </a:p>
        </p:txBody>
      </p:sp>
      <p:sp>
        <p:nvSpPr>
          <p:cNvPr id="3" name="Content Placeholder 2"/>
          <p:cNvSpPr>
            <a:spLocks noGrp="1"/>
          </p:cNvSpPr>
          <p:nvPr>
            <p:ph idx="1"/>
          </p:nvPr>
        </p:nvSpPr>
        <p:spPr>
          <a:xfrm>
            <a:off x="457200" y="1905000"/>
            <a:ext cx="8229600" cy="4389120"/>
          </a:xfrm>
        </p:spPr>
        <p:txBody>
          <a:bodyPr/>
          <a:lstStyle/>
          <a:p>
            <a:r>
              <a:rPr lang="en-US" dirty="0" smtClean="0"/>
              <a:t>The first people to realize that some diseases were caused by microorganisms (germs theory of disease) were Louis Pasteur and Robert Koch.  </a:t>
            </a:r>
          </a:p>
          <a:p>
            <a:r>
              <a:rPr lang="en-US" dirty="0" smtClean="0"/>
              <a:t>Robert Koch devised several rules (postulates) to determine of a microorganism caused a disease.</a:t>
            </a:r>
            <a:endParaRPr lang="en-US" dirty="0"/>
          </a:p>
        </p:txBody>
      </p:sp>
      <p:pic>
        <p:nvPicPr>
          <p:cNvPr id="4" name="ipfDX_pfuaUBpoFDM:" descr="http://t1.gstatic.com/images?q=tbn:DX_pfuaUBpoFDM:http://www.dreamstime.com/cartoon-virus-germ-or-bacteria-thumb3234479.jpg">
            <a:hlinkClick r:id="rId2"/>
          </p:cNvPr>
          <p:cNvPicPr/>
          <p:nvPr/>
        </p:nvPicPr>
        <p:blipFill>
          <a:blip r:embed="rId3" cstate="print"/>
          <a:srcRect/>
          <a:stretch>
            <a:fillRect/>
          </a:stretch>
        </p:blipFill>
        <p:spPr bwMode="auto">
          <a:xfrm>
            <a:off x="3352800" y="4038600"/>
            <a:ext cx="2781300" cy="2514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Koch’s Postulates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The pathogen is found in a sick organism but not a healthy one.</a:t>
            </a:r>
          </a:p>
          <a:p>
            <a:pPr marL="514350" indent="-514350">
              <a:buFont typeface="+mj-lt"/>
              <a:buAutoNum type="arabicPeriod"/>
            </a:pPr>
            <a:r>
              <a:rPr lang="en-US" dirty="0" smtClean="0"/>
              <a:t>The pathogen must be grown in the lab (cultured)</a:t>
            </a:r>
          </a:p>
          <a:p>
            <a:pPr marL="514350" indent="-514350">
              <a:buFont typeface="+mj-lt"/>
              <a:buAutoNum type="arabicPeriod"/>
            </a:pPr>
            <a:r>
              <a:rPr lang="en-US" dirty="0" smtClean="0"/>
              <a:t>Cultured pathogens can cause disease when placed inside a new host.</a:t>
            </a:r>
          </a:p>
          <a:p>
            <a:pPr marL="514350" indent="-514350">
              <a:buFont typeface="+mj-lt"/>
              <a:buAutoNum type="arabicPeriod"/>
            </a:pPr>
            <a:r>
              <a:rPr lang="en-US" dirty="0" smtClean="0"/>
              <a:t>The pathogen can be isolated from the second host.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bricker.tcnj.edu/micro/le1/koch.gif"/>
          <p:cNvPicPr/>
          <p:nvPr/>
        </p:nvPicPr>
        <p:blipFill>
          <a:blip r:embed="rId2" cstate="print"/>
          <a:srcRect/>
          <a:stretch>
            <a:fillRect/>
          </a:stretch>
        </p:blipFill>
        <p:spPr bwMode="auto">
          <a:xfrm>
            <a:off x="2209801" y="1306830"/>
            <a:ext cx="3766444" cy="50939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Disease</a:t>
            </a:r>
            <a:endParaRPr lang="en-US" dirty="0"/>
          </a:p>
        </p:txBody>
      </p:sp>
      <p:sp>
        <p:nvSpPr>
          <p:cNvPr id="3" name="Content Placeholder 2"/>
          <p:cNvSpPr>
            <a:spLocks noGrp="1"/>
          </p:cNvSpPr>
          <p:nvPr>
            <p:ph idx="1"/>
          </p:nvPr>
        </p:nvSpPr>
        <p:spPr/>
        <p:txBody>
          <a:bodyPr/>
          <a:lstStyle/>
          <a:p>
            <a:r>
              <a:rPr lang="en-US" dirty="0" smtClean="0"/>
              <a:t>Diseases are spread commonly through</a:t>
            </a:r>
          </a:p>
          <a:p>
            <a:pPr lvl="1"/>
            <a:r>
              <a:rPr lang="en-US" dirty="0" smtClean="0"/>
              <a:t>Physical contact</a:t>
            </a:r>
          </a:p>
          <a:p>
            <a:pPr lvl="1"/>
            <a:r>
              <a:rPr lang="en-US" dirty="0" smtClean="0"/>
              <a:t>Consuming contaminated food and water</a:t>
            </a:r>
          </a:p>
          <a:p>
            <a:pPr lvl="1"/>
            <a:r>
              <a:rPr lang="en-US" dirty="0" smtClean="0"/>
              <a:t>Coming in contact with vectors.</a:t>
            </a:r>
          </a:p>
          <a:p>
            <a:pPr lvl="2"/>
            <a:r>
              <a:rPr lang="en-US" dirty="0" smtClean="0"/>
              <a:t>African sleeping sickness carried by the tsetse fly.</a:t>
            </a:r>
          </a:p>
          <a:p>
            <a:pPr lvl="1">
              <a:buNone/>
            </a:pPr>
            <a:endParaRPr lang="en-US" dirty="0"/>
          </a:p>
        </p:txBody>
      </p:sp>
      <p:pic>
        <p:nvPicPr>
          <p:cNvPr id="4" name="Picture 3" descr="trypanosoma in rbc's.jpg"/>
          <p:cNvPicPr/>
          <p:nvPr/>
        </p:nvPicPr>
        <p:blipFill>
          <a:blip r:embed="rId2" cstate="print"/>
          <a:stretch>
            <a:fillRect/>
          </a:stretch>
        </p:blipFill>
        <p:spPr>
          <a:xfrm>
            <a:off x="1524001" y="4191000"/>
            <a:ext cx="2590799" cy="1981200"/>
          </a:xfrm>
          <a:prstGeom prst="rect">
            <a:avLst/>
          </a:prstGeom>
        </p:spPr>
      </p:pic>
      <p:pic>
        <p:nvPicPr>
          <p:cNvPr id="5" name="Picture 4" descr="http://t1.gstatic.com/images?q=tbn:HRwVTKBPKnaDaM:http://www.freewebs.com/captblackkat/pic1.gif">
            <a:hlinkClick r:id="rId3"/>
          </p:cNvPr>
          <p:cNvPicPr/>
          <p:nvPr/>
        </p:nvPicPr>
        <p:blipFill>
          <a:blip r:embed="rId4" cstate="print"/>
          <a:srcRect/>
          <a:stretch>
            <a:fillRect/>
          </a:stretch>
        </p:blipFill>
        <p:spPr bwMode="auto">
          <a:xfrm>
            <a:off x="5105400" y="4191000"/>
            <a:ext cx="22860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Immune System</a:t>
            </a:r>
            <a:endParaRPr lang="en-US" dirty="0"/>
          </a:p>
        </p:txBody>
      </p:sp>
      <p:sp>
        <p:nvSpPr>
          <p:cNvPr id="3" name="Content Placeholder 2"/>
          <p:cNvSpPr>
            <a:spLocks noGrp="1"/>
          </p:cNvSpPr>
          <p:nvPr>
            <p:ph idx="1"/>
          </p:nvPr>
        </p:nvSpPr>
        <p:spPr/>
        <p:txBody>
          <a:bodyPr/>
          <a:lstStyle/>
          <a:p>
            <a:r>
              <a:rPr lang="en-US" dirty="0" smtClean="0"/>
              <a:t>The function of the immune system is to fight infection through the production of cells that inactivate foreign substances or cells.</a:t>
            </a:r>
          </a:p>
          <a:p>
            <a:r>
              <a:rPr lang="en-US" dirty="0" smtClean="0"/>
              <a:t>There are two general defense mechanisms against infection:  nonspecific defenses and specific defenses.</a:t>
            </a:r>
          </a:p>
          <a:p>
            <a:endParaRPr lang="en-US" dirty="0"/>
          </a:p>
        </p:txBody>
      </p:sp>
      <p:pic>
        <p:nvPicPr>
          <p:cNvPr id="4" name="ipfSaxJkQ4GH68QlM:" descr="http://t1.gstatic.com/images?q=tbn:SaxJkQ4GH68QlM:http://www.esf.org/typo3temp/pics/2_4bf7d305ad.jpg">
            <a:hlinkClick r:id="rId2"/>
          </p:cNvPr>
          <p:cNvPicPr/>
          <p:nvPr/>
        </p:nvPicPr>
        <p:blipFill>
          <a:blip r:embed="rId3" cstate="print"/>
          <a:srcRect/>
          <a:stretch>
            <a:fillRect/>
          </a:stretch>
        </p:blipFill>
        <p:spPr bwMode="auto">
          <a:xfrm>
            <a:off x="2819400" y="4038600"/>
            <a:ext cx="30861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TotalTime>
  <Words>980</Words>
  <Application>Microsoft Office PowerPoint</Application>
  <PresentationFormat>On-screen Show (4:3)</PresentationFormat>
  <Paragraphs>86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Infectious Disease</vt:lpstr>
      <vt:lpstr>  Pathogens</vt:lpstr>
      <vt:lpstr>Controlling Disease</vt:lpstr>
      <vt:lpstr>Disease</vt:lpstr>
      <vt:lpstr>The Germ Theory of Disease</vt:lpstr>
      <vt:lpstr>Koch’s Postulates</vt:lpstr>
      <vt:lpstr>Slide 7</vt:lpstr>
      <vt:lpstr>Spread of Disease</vt:lpstr>
      <vt:lpstr>The Immune System</vt:lpstr>
      <vt:lpstr>Nonspecific Defenses</vt:lpstr>
      <vt:lpstr>Nonspecific Defenses</vt:lpstr>
      <vt:lpstr>Specific Defenses</vt:lpstr>
      <vt:lpstr>Specific Defenses</vt:lpstr>
      <vt:lpstr>Antibodies have the following shape:</vt:lpstr>
      <vt:lpstr>Specific Defenses</vt:lpstr>
      <vt:lpstr>Acquired Immunity</vt:lpstr>
      <vt:lpstr> Immune System Disorders</vt:lpstr>
      <vt:lpstr>Immune System Disorders</vt:lpstr>
      <vt:lpstr>Immune System Disorders</vt:lpstr>
      <vt:lpstr>Immune System Disorders</vt:lpstr>
      <vt:lpstr>AIDS</vt:lpstr>
      <vt:lpstr>The Environment and Your Health</vt:lpstr>
      <vt:lpstr>Environment and Health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Infectious Disease</dc:title>
  <dc:creator>Lisa</dc:creator>
  <cp:lastModifiedBy>Lisa</cp:lastModifiedBy>
  <cp:revision>16</cp:revision>
  <dcterms:created xsi:type="dcterms:W3CDTF">2010-04-26T23:05:12Z</dcterms:created>
  <dcterms:modified xsi:type="dcterms:W3CDTF">2011-04-13T02:00:00Z</dcterms:modified>
</cp:coreProperties>
</file>