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776468D-BECF-41F1-AB7D-D9F6E02E8A32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EF91CE-6B4D-4747-9F97-3A03EC753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moneyfactory.gov/newmoney/images/features/security_thread_10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Handwriting Analysis, Forgery, and Counterfeiting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43917"/>
          </a:xfrm>
        </p:spPr>
        <p:txBody>
          <a:bodyPr/>
          <a:lstStyle/>
          <a:p>
            <a:r>
              <a:rPr lang="en-US" dirty="0" smtClean="0"/>
              <a:t>The traits are functions of formatting or of letter or line form.  </a:t>
            </a:r>
            <a:endParaRPr lang="en-US" dirty="0"/>
          </a:p>
        </p:txBody>
      </p:sp>
      <p:pic>
        <p:nvPicPr>
          <p:cNvPr id="5" name="Picture 7" descr="Ch 10 traits02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46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h 10 traits01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47800"/>
            <a:ext cx="746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spcBef>
                <a:spcPct val="30000"/>
              </a:spcBef>
              <a:buSzPct val="90000"/>
              <a:buFontTx/>
              <a:buAutoNum type="arabicPeriod"/>
            </a:pPr>
            <a:r>
              <a:rPr lang="en-US" dirty="0" smtClean="0"/>
              <a:t>Two writings came from one person if:</a:t>
            </a:r>
          </a:p>
          <a:p>
            <a:pPr marL="914400" lvl="1" indent="-457200">
              <a:spcBef>
                <a:spcPct val="30000"/>
              </a:spcBef>
            </a:pPr>
            <a:r>
              <a:rPr lang="en-US" dirty="0" smtClean="0"/>
              <a:t>their similarities are unique and </a:t>
            </a:r>
          </a:p>
          <a:p>
            <a:pPr marL="914400" lvl="1" indent="-457200">
              <a:spcBef>
                <a:spcPct val="30000"/>
              </a:spcBef>
            </a:pPr>
            <a:r>
              <a:rPr lang="en-US" dirty="0" smtClean="0"/>
              <a:t>no unexplainable difference(s) are found</a:t>
            </a:r>
          </a:p>
          <a:p>
            <a:pPr marL="533400" indent="-533400">
              <a:spcBef>
                <a:spcPct val="30000"/>
              </a:spcBef>
              <a:buSzPct val="90000"/>
              <a:buFont typeface="Wingdings" pitchFamily="2" charset="2"/>
              <a:buAutoNum type="arabicPeriod"/>
            </a:pPr>
            <a:r>
              <a:rPr lang="en-US" dirty="0" smtClean="0"/>
              <a:t>Examine the questionable document for detectable traits and record them.</a:t>
            </a:r>
          </a:p>
          <a:p>
            <a:pPr marL="533400" indent="-533400">
              <a:spcBef>
                <a:spcPct val="30000"/>
              </a:spcBef>
              <a:buSzPct val="90000"/>
              <a:buFont typeface="Wingdings" pitchFamily="2" charset="2"/>
              <a:buAutoNum type="arabicPeriod"/>
            </a:pPr>
            <a:r>
              <a:rPr lang="en-US" dirty="0" smtClean="0"/>
              <a:t>Obtain a known sample of the suspect’s writing (an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exemplar</a:t>
            </a:r>
            <a:r>
              <a:rPr lang="en-US" dirty="0" smtClean="0"/>
              <a:t>).  </a:t>
            </a:r>
          </a:p>
          <a:p>
            <a:pPr marL="533400" indent="-533400">
              <a:spcBef>
                <a:spcPct val="30000"/>
              </a:spcBef>
              <a:buSzPct val="90000"/>
              <a:buFont typeface="Wingdings" pitchFamily="2" charset="2"/>
              <a:buAutoNum type="arabicPeriod"/>
            </a:pPr>
            <a:r>
              <a:rPr lang="en-US" dirty="0" smtClean="0"/>
              <a:t>Compare and draw conclusions about the authorship of the questionable document.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Exemplar best examples:</a:t>
            </a:r>
          </a:p>
          <a:p>
            <a:pPr lvl="1"/>
            <a:r>
              <a:rPr lang="en-US" dirty="0" smtClean="0"/>
              <a:t>letters</a:t>
            </a:r>
          </a:p>
          <a:p>
            <a:pPr lvl="1"/>
            <a:r>
              <a:rPr lang="en-US" dirty="0" smtClean="0"/>
              <a:t>Diaries</a:t>
            </a:r>
          </a:p>
          <a:p>
            <a:pPr lvl="1"/>
            <a:r>
              <a:rPr lang="en-US" dirty="0" smtClean="0"/>
              <a:t>Greeting cards</a:t>
            </a:r>
          </a:p>
          <a:p>
            <a:pPr lvl="1"/>
            <a:r>
              <a:rPr lang="en-US" dirty="0" smtClean="0"/>
              <a:t>Personal notes</a:t>
            </a:r>
          </a:p>
          <a:p>
            <a:r>
              <a:rPr lang="en-US" dirty="0" smtClean="0"/>
              <a:t>It’s helpful if the exemplar contains some of the same words/phrases as the document in question.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Forgeries</a:t>
            </a:r>
            <a:r>
              <a:rPr lang="en-US" dirty="0" smtClean="0"/>
              <a:t> are documents made, adapted, or falsified with the intention of deceiving someone.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minimize conscious writing for exemplars:</a:t>
            </a:r>
          </a:p>
          <a:p>
            <a:pPr lvl="1"/>
            <a:r>
              <a:rPr lang="en-US" dirty="0" smtClean="0"/>
              <a:t>Don’t show the suspect the document in question</a:t>
            </a:r>
          </a:p>
          <a:p>
            <a:pPr lvl="1"/>
            <a:r>
              <a:rPr lang="en-US" dirty="0" smtClean="0"/>
              <a:t>Don’t give the suspect instructions on punctuation or spelling</a:t>
            </a:r>
          </a:p>
          <a:p>
            <a:pPr lvl="1"/>
            <a:r>
              <a:rPr lang="en-US" dirty="0" smtClean="0"/>
              <a:t>Pen and paper should be similar to questioned document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Technology used in handwriting analysis: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pPr marL="533400" indent="-533400">
              <a:buClrTx/>
            </a:pPr>
            <a:r>
              <a:rPr lang="en-US" dirty="0" smtClean="0"/>
              <a:t>Biometric Signature Pads</a:t>
            </a:r>
            <a:r>
              <a:rPr lang="en-US" sz="3000" dirty="0" smtClean="0"/>
              <a:t> </a:t>
            </a:r>
          </a:p>
          <a:p>
            <a:pPr marL="914400" lvl="1" indent="-457200">
              <a:buClrTx/>
            </a:pPr>
            <a:r>
              <a:rPr lang="en-US" dirty="0" smtClean="0"/>
              <a:t>“Learns” to recognize how a person signs</a:t>
            </a:r>
          </a:p>
          <a:p>
            <a:pPr marL="914400" lvl="1" indent="-457200">
              <a:buClrTx/>
            </a:pPr>
            <a:r>
              <a:rPr lang="en-US" dirty="0" smtClean="0"/>
              <a:t>Evaluates speed, pressure, and rhythm of the signature </a:t>
            </a:r>
          </a:p>
          <a:p>
            <a:pPr marL="914400" lvl="1" indent="-457200">
              <a:buClrTx/>
            </a:pPr>
            <a:r>
              <a:rPr lang="en-US" dirty="0" smtClean="0"/>
              <a:t>Recognizes forgeries by the detection of even slight differences</a:t>
            </a:r>
          </a:p>
          <a:p>
            <a:pPr marL="533400" indent="-533400">
              <a:buClrTx/>
            </a:pPr>
            <a:r>
              <a:rPr lang="en-US" dirty="0" smtClean="0"/>
              <a:t>Computerized Analysis</a:t>
            </a:r>
          </a:p>
          <a:p>
            <a:pPr marL="914400" lvl="1" indent="-457200">
              <a:buClrTx/>
            </a:pPr>
            <a:r>
              <a:rPr lang="en-US" dirty="0" smtClean="0"/>
              <a:t>Compares handwriting samples objectively</a:t>
            </a:r>
          </a:p>
          <a:p>
            <a:pPr marL="914400" lvl="1" indent="-457200">
              <a:buClrTx/>
            </a:pPr>
            <a:r>
              <a:rPr lang="en-US" dirty="0" smtClean="0"/>
              <a:t>Compared with samples stored in databases</a:t>
            </a:r>
          </a:p>
          <a:p>
            <a:pPr marL="566420" indent="-457200">
              <a:buClrTx/>
            </a:pPr>
            <a:r>
              <a:rPr lang="en-US" dirty="0" smtClean="0"/>
              <a:t>Infrared Spectroscopy</a:t>
            </a:r>
          </a:p>
          <a:p>
            <a:pPr marL="914400" lvl="1" indent="-457200">
              <a:buClrTx/>
            </a:pPr>
            <a:r>
              <a:rPr lang="en-US" dirty="0" smtClean="0"/>
              <a:t>Can determine ink type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Evidence in the Courtroom  </a:t>
            </a:r>
          </a:p>
          <a:p>
            <a:pPr lvl="1">
              <a:buClrTx/>
            </a:pPr>
            <a:r>
              <a:rPr lang="en-US" dirty="0" smtClean="0"/>
              <a:t>Expert explains how comparisons were made </a:t>
            </a:r>
          </a:p>
          <a:p>
            <a:pPr lvl="1">
              <a:buClrTx/>
            </a:pPr>
            <a:r>
              <a:rPr lang="en-US" dirty="0" smtClean="0"/>
              <a:t>Cross-examination by defense attorney may follow</a:t>
            </a:r>
          </a:p>
          <a:p>
            <a:pPr>
              <a:buClrTx/>
            </a:pPr>
            <a:r>
              <a:rPr lang="en-US" dirty="0" smtClean="0"/>
              <a:t>Shortcomings in Analysis  </a:t>
            </a:r>
          </a:p>
          <a:p>
            <a:pPr lvl="1">
              <a:buClrTx/>
            </a:pPr>
            <a:r>
              <a:rPr lang="en-US" dirty="0" smtClean="0"/>
              <a:t>Are the base documents real or fake?</a:t>
            </a:r>
          </a:p>
          <a:p>
            <a:pPr lvl="1">
              <a:buClrTx/>
            </a:pPr>
            <a:r>
              <a:rPr lang="en-US" dirty="0" smtClean="0"/>
              <a:t>Did mood, age, fatigue impact the handwriting? </a:t>
            </a:r>
          </a:p>
          <a:p>
            <a:pPr lvl="1">
              <a:buClrTx/>
            </a:pPr>
            <a:r>
              <a:rPr lang="en-US" dirty="0" smtClean="0"/>
              <a:t>Did experts miss details any details?</a:t>
            </a:r>
          </a:p>
          <a:p>
            <a:endParaRPr lang="en-US" dirty="0"/>
          </a:p>
        </p:txBody>
      </p:sp>
      <p:pic>
        <p:nvPicPr>
          <p:cNvPr id="4" name="Picture 7" descr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3886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dirty="0" smtClean="0"/>
              <a:t>Forged documents include:</a:t>
            </a:r>
          </a:p>
          <a:p>
            <a:pPr marL="914400" lvl="1" indent="-457200"/>
            <a:r>
              <a:rPr lang="en-US" dirty="0" smtClean="0"/>
              <a:t>checks</a:t>
            </a:r>
          </a:p>
          <a:p>
            <a:pPr marL="914400" lvl="1" indent="-457200"/>
            <a:r>
              <a:rPr lang="en-US" dirty="0" smtClean="0"/>
              <a:t>employment records </a:t>
            </a:r>
          </a:p>
          <a:p>
            <a:pPr marL="914400" lvl="1" indent="-457200"/>
            <a:r>
              <a:rPr lang="en-US" dirty="0" smtClean="0"/>
              <a:t>legal agreements</a:t>
            </a:r>
          </a:p>
          <a:p>
            <a:pPr marL="914400" lvl="1" indent="-457200"/>
            <a:r>
              <a:rPr lang="en-US" dirty="0" smtClean="0"/>
              <a:t>licenses</a:t>
            </a:r>
          </a:p>
          <a:p>
            <a:pPr marL="914400" lvl="1" indent="-457200"/>
            <a:r>
              <a:rPr lang="en-US" dirty="0" smtClean="0"/>
              <a:t>wills </a:t>
            </a:r>
          </a:p>
          <a:p>
            <a:pPr marL="533400" indent="-533400"/>
            <a:r>
              <a:rPr lang="en-US" dirty="0" smtClean="0"/>
              <a:t>Fraudulence—forgery for material gain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dirty="0" smtClean="0"/>
              <a:t>Check forgery can include: </a:t>
            </a:r>
          </a:p>
          <a:p>
            <a:pPr marL="914400" lvl="1" indent="-457200"/>
            <a:r>
              <a:rPr lang="en-US" dirty="0" smtClean="0"/>
              <a:t>ordering another’s checks from a deposit slip </a:t>
            </a:r>
          </a:p>
          <a:p>
            <a:pPr marL="914400" lvl="1" indent="-457200"/>
            <a:r>
              <a:rPr lang="en-US" dirty="0" smtClean="0"/>
              <a:t>altering a check</a:t>
            </a:r>
          </a:p>
          <a:p>
            <a:pPr marL="914400" lvl="1" indent="-457200"/>
            <a:r>
              <a:rPr lang="en-US" dirty="0" smtClean="0"/>
              <a:t>intercepting another’s check, altering, and cashing it</a:t>
            </a:r>
          </a:p>
          <a:p>
            <a:pPr marL="914400" lvl="1" indent="-457200"/>
            <a:r>
              <a:rPr lang="en-US" dirty="0" smtClean="0"/>
              <a:t>creating a check from scratch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write 70 billion checks per year – approximately $27 million illegitimate checks are cashed each day.</a:t>
            </a:r>
          </a:p>
          <a:p>
            <a:pPr marL="533400" indent="-533400"/>
            <a:r>
              <a:rPr lang="en-US" dirty="0" smtClean="0"/>
              <a:t>Check forgery can include: </a:t>
            </a:r>
          </a:p>
          <a:p>
            <a:pPr marL="914400" lvl="1" indent="-457200"/>
            <a:r>
              <a:rPr lang="en-US" dirty="0" smtClean="0"/>
              <a:t>ordering another’s checks from a deposit slip </a:t>
            </a:r>
          </a:p>
          <a:p>
            <a:pPr marL="914400" lvl="1" indent="-457200"/>
            <a:r>
              <a:rPr lang="en-US" dirty="0" smtClean="0"/>
              <a:t>altering a check</a:t>
            </a:r>
          </a:p>
          <a:p>
            <a:pPr marL="914400" lvl="1" indent="-457200"/>
            <a:r>
              <a:rPr lang="en-US" dirty="0" smtClean="0"/>
              <a:t>intercepting another’s check, altering, and cashing it</a:t>
            </a:r>
          </a:p>
          <a:p>
            <a:pPr marL="914400" lvl="1" indent="-457200"/>
            <a:r>
              <a:rPr lang="en-US" dirty="0" smtClean="0"/>
              <a:t>creating a check from scratch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Check 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90000"/>
            </a:pPr>
            <a:r>
              <a:rPr lang="en-US" dirty="0" smtClean="0"/>
              <a:t>Chemically sensitive paper</a:t>
            </a:r>
          </a:p>
          <a:p>
            <a:pPr>
              <a:buSzPct val="90000"/>
            </a:pPr>
            <a:r>
              <a:rPr lang="en-US" dirty="0" smtClean="0"/>
              <a:t>Large font size requires more ink and makes alterations more difficult</a:t>
            </a:r>
          </a:p>
          <a:p>
            <a:pPr>
              <a:buSzPct val="90000"/>
            </a:pPr>
            <a:r>
              <a:rPr lang="en-US" dirty="0" smtClean="0"/>
              <a:t>High resolution borders that are difficult to copy</a:t>
            </a:r>
          </a:p>
          <a:p>
            <a:pPr>
              <a:buSzPct val="90000"/>
            </a:pPr>
            <a:r>
              <a:rPr lang="en-US" dirty="0" smtClean="0"/>
              <a:t>Multiple color patterns</a:t>
            </a:r>
          </a:p>
          <a:p>
            <a:pPr>
              <a:buSzPct val="90000"/>
            </a:pPr>
            <a:r>
              <a:rPr lang="en-US" dirty="0" smtClean="0"/>
              <a:t>Embed fibers that glow under different light</a:t>
            </a:r>
          </a:p>
          <a:p>
            <a:pPr>
              <a:buSzPct val="90000"/>
            </a:pPr>
            <a:r>
              <a:rPr lang="en-US" dirty="0" smtClean="0"/>
              <a:t>Use chemical wash detection systems that change color when a check is altered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By the end of this chapter you will be able to: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Describe 12 types of handwriting characteristics </a:t>
            </a:r>
          </a:p>
          <a:p>
            <a:pPr>
              <a:spcBef>
                <a:spcPct val="0"/>
              </a:spcBef>
              <a:buNone/>
            </a:pPr>
            <a:r>
              <a:rPr lang="en-US" dirty="0" smtClean="0"/>
              <a:t>	that can be analyzed in a document 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Demonstrate an example of each of the 3 types of handwriting traits 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Identify the major goal of a forensic handwriting analysis 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Distinguish between the terms </a:t>
            </a:r>
            <a:r>
              <a:rPr lang="en-US" i="1" dirty="0" smtClean="0"/>
              <a:t>forgery </a:t>
            </a:r>
            <a:r>
              <a:rPr lang="en-US" dirty="0" smtClean="0"/>
              <a:t>and </a:t>
            </a:r>
            <a:r>
              <a:rPr lang="en-US" i="1" dirty="0" smtClean="0"/>
              <a:t>fraudulence</a:t>
            </a:r>
            <a:r>
              <a:rPr lang="en-US" dirty="0" smtClean="0"/>
              <a:t>  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Identify several ways that businesses prevent check forgery 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Describe 4 features of paper currency that are used to detect counterfeit bills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Literary 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en-US" dirty="0" smtClean="0"/>
              <a:t>Forgery of a piece of writing such as a historic letter or manuscript is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literary forgery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en-US" dirty="0" smtClean="0"/>
              <a:t>Best forgeries aim to duplicate the materials found in the original: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old paper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chemically treated materials to fake an older look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inks mixed from substances that would have been used at the time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watermarks that add the appearance of age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tools and styles that would have been popular at the time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false documents or other items are copied for the purpose of deception, it is called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counterfeiting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criminal activity existing since antiquity   </a:t>
            </a:r>
          </a:p>
          <a:p>
            <a:r>
              <a:rPr lang="en-US" dirty="0" smtClean="0"/>
              <a:t>Items commonly forged today include: </a:t>
            </a:r>
          </a:p>
          <a:p>
            <a:pPr lvl="1"/>
            <a:r>
              <a:rPr lang="en-US" dirty="0" smtClean="0"/>
              <a:t>Currency</a:t>
            </a:r>
          </a:p>
          <a:p>
            <a:pPr lvl="1"/>
            <a:r>
              <a:rPr lang="en-US" dirty="0" smtClean="0"/>
              <a:t>Traveler’s checks </a:t>
            </a:r>
          </a:p>
          <a:p>
            <a:pPr lvl="1"/>
            <a:r>
              <a:rPr lang="en-US" dirty="0" smtClean="0"/>
              <a:t>Food stamps </a:t>
            </a:r>
          </a:p>
          <a:p>
            <a:pPr lvl="1"/>
            <a:r>
              <a:rPr lang="en-US" dirty="0" smtClean="0"/>
              <a:t>Certain bonds </a:t>
            </a:r>
          </a:p>
          <a:p>
            <a:pPr lvl="1"/>
            <a:r>
              <a:rPr lang="en-US" dirty="0" smtClean="0"/>
              <a:t>Postage stamps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 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Security features are added to paper currency that scanning cannot reproduce </a:t>
            </a:r>
          </a:p>
          <a:p>
            <a:pPr marL="457200" indent="-457200"/>
            <a:r>
              <a:rPr lang="en-US" dirty="0" smtClean="0"/>
              <a:t>Regular printer paper contains starch; Paper currency contains rag fiber instead of starch. </a:t>
            </a:r>
          </a:p>
          <a:p>
            <a:pPr lvl="1"/>
            <a:r>
              <a:rPr lang="en-US" dirty="0" smtClean="0"/>
              <a:t>Number one reason people suspect fakes is because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 doesn’t feel right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Currency is always being redesigned to make it more difficult to counterfeit.</a:t>
            </a:r>
          </a:p>
          <a:p>
            <a:r>
              <a:rPr lang="en-US" dirty="0" smtClean="0"/>
              <a:t>New bills:</a:t>
            </a:r>
          </a:p>
          <a:p>
            <a:pPr lvl="1"/>
            <a:r>
              <a:rPr lang="en-US" dirty="0" smtClean="0"/>
              <a:t>$20 – October 9, 2003</a:t>
            </a:r>
          </a:p>
          <a:p>
            <a:pPr lvl="1"/>
            <a:r>
              <a:rPr lang="en-US" dirty="0" smtClean="0"/>
              <a:t>$50 – September 28, 2004</a:t>
            </a:r>
          </a:p>
          <a:p>
            <a:pPr lvl="1"/>
            <a:r>
              <a:rPr lang="en-US" dirty="0" smtClean="0"/>
              <a:t>$10 – March 2, 2006</a:t>
            </a:r>
          </a:p>
          <a:p>
            <a:pPr lvl="1"/>
            <a:r>
              <a:rPr lang="en-US" dirty="0" smtClean="0"/>
              <a:t>$5 – Early 2008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914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effectLst/>
              </a:rPr>
              <a:t>Authentic      vs.     Counterfeit</a:t>
            </a:r>
          </a:p>
        </p:txBody>
      </p:sp>
      <p:pic>
        <p:nvPicPr>
          <p:cNvPr id="18437" name="Picture 6" descr="45866_f1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41148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45866_f1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90800"/>
            <a:ext cx="4114800" cy="379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1600200"/>
            <a:ext cx="785549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The tiny, intricate lines and details on paper money do not always print well in counterfeit bills.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Authentic 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6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New Security Features:</a:t>
            </a:r>
          </a:p>
          <a:p>
            <a:pPr>
              <a:buNone/>
            </a:pPr>
            <a:endParaRPr lang="en-US" dirty="0" smtClean="0"/>
          </a:p>
          <a:p>
            <a:pPr marL="342900" indent="-342900">
              <a:lnSpc>
                <a:spcPct val="85000"/>
              </a:lnSpc>
              <a:spcAft>
                <a:spcPct val="25000"/>
              </a:spcAft>
              <a:buSzPct val="90000"/>
              <a:buFont typeface="Arial" charset="0"/>
              <a:buAutoNum type="arabicPeriod"/>
            </a:pPr>
            <a:r>
              <a:rPr lang="en-US" dirty="0" smtClean="0"/>
              <a:t>Portrait stands out and appears raised off the paper</a:t>
            </a:r>
          </a:p>
          <a:p>
            <a:pPr marL="342900" indent="-342900">
              <a:lnSpc>
                <a:spcPct val="85000"/>
              </a:lnSpc>
              <a:spcAft>
                <a:spcPct val="25000"/>
              </a:spcAft>
              <a:buSzPct val="90000"/>
              <a:buFont typeface="Arial" charset="0"/>
              <a:buAutoNum type="arabicPeriod"/>
            </a:pPr>
            <a:r>
              <a:rPr lang="en-US" dirty="0" smtClean="0"/>
              <a:t>Contains clear red and blue fibers woven throughout the bill</a:t>
            </a:r>
          </a:p>
          <a:p>
            <a:pPr marL="342900" indent="-342900">
              <a:lnSpc>
                <a:spcPct val="85000"/>
              </a:lnSpc>
              <a:spcAft>
                <a:spcPct val="25000"/>
              </a:spcAft>
              <a:buSzPct val="90000"/>
              <a:buFont typeface="Arial" charset="0"/>
              <a:buAutoNum type="arabicPeriod"/>
            </a:pPr>
            <a:r>
              <a:rPr lang="en-US" dirty="0" smtClean="0"/>
              <a:t>Has clear, distinct border edges</a:t>
            </a:r>
          </a:p>
          <a:p>
            <a:pPr marL="342900" indent="-342900">
              <a:lnSpc>
                <a:spcPct val="85000"/>
              </a:lnSpc>
              <a:spcAft>
                <a:spcPct val="25000"/>
              </a:spcAft>
              <a:buSzPct val="90000"/>
              <a:buFont typeface="Arial" charset="0"/>
              <a:buAutoNum type="arabicPeriod"/>
            </a:pPr>
            <a:r>
              <a:rPr lang="en-US" dirty="0" smtClean="0"/>
              <a:t>Treasury seal is shown with clear, sharp saw-tooth points</a:t>
            </a:r>
          </a:p>
          <a:p>
            <a:pPr marL="342900" indent="-342900">
              <a:lnSpc>
                <a:spcPct val="85000"/>
              </a:lnSpc>
              <a:spcAft>
                <a:spcPct val="25000"/>
              </a:spcAft>
              <a:buSzPct val="90000"/>
              <a:buFont typeface="Arial" charset="0"/>
              <a:buAutoNum type="arabicPeriod"/>
            </a:pPr>
            <a:r>
              <a:rPr lang="en-US" dirty="0" smtClean="0"/>
              <a:t>Watermark appears on the right side of the bill in the light</a:t>
            </a:r>
          </a:p>
          <a:p>
            <a:endParaRPr lang="en-US" dirty="0"/>
          </a:p>
        </p:txBody>
      </p:sp>
      <p:pic>
        <p:nvPicPr>
          <p:cNvPr id="4" name="Picture 12" descr="Security Thre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800600" y="1447800"/>
            <a:ext cx="3810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85000"/>
              </a:lnSpc>
              <a:spcBef>
                <a:spcPct val="35000"/>
              </a:spcBef>
              <a:buSzPct val="90000"/>
              <a:buFont typeface="Arial" charset="0"/>
              <a:buAutoNum type="arabicPeriod" startAt="6"/>
            </a:pPr>
            <a:r>
              <a:rPr lang="en-US" dirty="0" smtClean="0"/>
              <a:t>The security thread is evident—a thin embedded vertical strip with the denomination of the bill printed in it</a:t>
            </a:r>
          </a:p>
          <a:p>
            <a:pPr marL="342900" indent="-342900">
              <a:lnSpc>
                <a:spcPct val="85000"/>
              </a:lnSpc>
              <a:spcBef>
                <a:spcPct val="35000"/>
              </a:spcBef>
              <a:buSzPct val="90000"/>
              <a:buFont typeface="Arial" charset="0"/>
              <a:buAutoNum type="arabicPeriod" startAt="6"/>
            </a:pPr>
            <a:r>
              <a:rPr lang="en-US" dirty="0" smtClean="0"/>
              <a:t>There is minute printing on the security threads, as well as around the portrait</a:t>
            </a:r>
          </a:p>
          <a:p>
            <a:pPr marL="342900" indent="-342900">
              <a:lnSpc>
                <a:spcPct val="85000"/>
              </a:lnSpc>
              <a:spcBef>
                <a:spcPct val="35000"/>
              </a:spcBef>
              <a:buSzPct val="90000"/>
              <a:buFont typeface="Arial" charset="0"/>
              <a:buAutoNum type="arabicPeriod" startAt="6"/>
            </a:pPr>
            <a:r>
              <a:rPr lang="en-US" dirty="0" smtClean="0"/>
              <a:t>When the bill is tilted, the number in the lower right-hand corner makes a color shift from copper to green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Security Features</a:t>
            </a:r>
            <a:endParaRPr lang="en-US" dirty="0"/>
          </a:p>
        </p:txBody>
      </p:sp>
      <p:pic>
        <p:nvPicPr>
          <p:cNvPr id="4" name="Picture 4" descr="45866_f1016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848810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Handwriting analysis compares questioned documents with exemplars to establish authorship. 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Aspects of a person’s handwriting style can be analyzed to ascertain authenticity.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Many new features of paper currency help prevent counterfeiting. 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Technological advances have enhanced chances of detecting forged documents.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Document Analysis </a:t>
            </a:r>
            <a:r>
              <a:rPr lang="en-US" dirty="0" smtClean="0"/>
              <a:t>– the examination and comparison of questioned documents with known material.</a:t>
            </a:r>
          </a:p>
        </p:txBody>
      </p:sp>
      <p:pic>
        <p:nvPicPr>
          <p:cNvPr id="2050" name="Picture 2" descr="https://encrypted-tbn0.gstatic.com/images?q=tbn:ANd9GcSNd1lsdAHHiIALSuW04nRzNRXizNpDjUYAyaNLOjpNlkeimOft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7338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Questioned Document </a:t>
            </a:r>
            <a:r>
              <a:rPr lang="en-US" dirty="0" smtClean="0"/>
              <a:t>– a signature, handwriting, printing, or other written mark whose source or authenticity is in dispute or uncertain.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5212080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Checks</a:t>
            </a:r>
          </a:p>
          <a:p>
            <a:pPr lvl="1"/>
            <a:r>
              <a:rPr lang="en-US" dirty="0" smtClean="0"/>
              <a:t>Certificates</a:t>
            </a:r>
          </a:p>
          <a:p>
            <a:pPr lvl="1"/>
            <a:r>
              <a:rPr lang="en-US" dirty="0" smtClean="0"/>
              <a:t>Wills</a:t>
            </a:r>
          </a:p>
          <a:p>
            <a:pPr lvl="1"/>
            <a:r>
              <a:rPr lang="en-US" dirty="0" smtClean="0"/>
              <a:t>Passports</a:t>
            </a:r>
          </a:p>
          <a:p>
            <a:pPr lvl="1"/>
            <a:r>
              <a:rPr lang="en-US" dirty="0" smtClean="0"/>
              <a:t>Licenses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Letters</a:t>
            </a:r>
          </a:p>
          <a:p>
            <a:pPr lvl="1"/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Suicide notes,</a:t>
            </a:r>
          </a:p>
          <a:p>
            <a:pPr lvl="1"/>
            <a:r>
              <a:rPr lang="en-US" dirty="0" smtClean="0"/>
              <a:t>Receipts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Document Expert</a:t>
            </a:r>
            <a:r>
              <a:rPr lang="en-US" dirty="0" smtClean="0"/>
              <a:t> – specially trained person who scientifically analyzes handwriting and other features in a document</a:t>
            </a:r>
          </a:p>
          <a:p>
            <a:pPr lvl="1"/>
            <a:r>
              <a:rPr lang="en-US" dirty="0" smtClean="0"/>
              <a:t>Examines written notes and compares various traits.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Graphologist</a:t>
            </a:r>
            <a:r>
              <a:rPr lang="en-US" dirty="0" smtClean="0"/>
              <a:t> – person who studies the personality of the writer based on samples.</a:t>
            </a:r>
          </a:p>
          <a:p>
            <a:pPr lvl="1"/>
            <a:r>
              <a:rPr lang="en-US" dirty="0" smtClean="0"/>
              <a:t>Not a scientific analysis</a:t>
            </a:r>
          </a:p>
          <a:p>
            <a:pPr lvl="1"/>
            <a:r>
              <a:rPr lang="en-US" dirty="0" smtClean="0"/>
              <a:t>Can indicate writer's personality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/>
            <a:r>
              <a:rPr lang="en-US" dirty="0" smtClean="0"/>
              <a:t>Examine and compare questioned documents with known material</a:t>
            </a:r>
          </a:p>
          <a:p>
            <a:pPr marL="533400" indent="-533400"/>
            <a:r>
              <a:rPr lang="en-US" dirty="0" smtClean="0"/>
              <a:t>Field investigations include: </a:t>
            </a:r>
          </a:p>
          <a:p>
            <a:pPr marL="914400" lvl="1" indent="-457200"/>
            <a:r>
              <a:rPr lang="en-US" dirty="0" smtClean="0"/>
              <a:t>Handwriting </a:t>
            </a:r>
          </a:p>
          <a:p>
            <a:pPr marL="914400" lvl="1" indent="-457200"/>
            <a:r>
              <a:rPr lang="en-US" dirty="0" smtClean="0"/>
              <a:t>Computer printouts </a:t>
            </a:r>
          </a:p>
          <a:p>
            <a:pPr marL="914400" lvl="1" indent="-457200"/>
            <a:r>
              <a:rPr lang="en-US" dirty="0" smtClean="0"/>
              <a:t>Commercial printing</a:t>
            </a:r>
          </a:p>
          <a:p>
            <a:pPr marL="914400" lvl="1" indent="-457200"/>
            <a:r>
              <a:rPr lang="en-US" dirty="0" smtClean="0"/>
              <a:t>Paper and ink</a:t>
            </a:r>
          </a:p>
          <a:p>
            <a:pPr marL="914400" lvl="1" indent="-457200"/>
            <a:r>
              <a:rPr lang="en-US" dirty="0" smtClean="0"/>
              <a:t>Threatening, ransom, or suicide notes</a:t>
            </a:r>
          </a:p>
          <a:p>
            <a:pPr marL="533400" indent="-533400"/>
            <a:r>
              <a:rPr lang="en-US" dirty="0" smtClean="0"/>
              <a:t>Analysis helps identify a document’s author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Forensic Handwriting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/>
            <a:r>
              <a:rPr lang="en-US" b="1" dirty="0" smtClean="0"/>
              <a:t>1930s</a:t>
            </a:r>
            <a:r>
              <a:rPr lang="en-US" dirty="0" smtClean="0"/>
              <a:t>—handwriting analysis played a role in the famous Charles Lindbergh child kidnapping case.  </a:t>
            </a:r>
          </a:p>
          <a:p>
            <a:pPr marL="533400" indent="-533400"/>
            <a:r>
              <a:rPr lang="en-US" b="1" dirty="0" smtClean="0"/>
              <a:t>1999</a:t>
            </a:r>
            <a:r>
              <a:rPr lang="en-US" dirty="0" smtClean="0"/>
              <a:t>—the US Court of Appeals determined that handwriting analysis qualifies as a form of expert testimony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dirty="0" smtClean="0"/>
              <a:t>To be admissible in court, scientifically accepted guidelines must be followed</a:t>
            </a:r>
          </a:p>
          <a:p>
            <a:pPr marL="533400" indent="-533400"/>
            <a:r>
              <a:rPr lang="en-US" dirty="0" smtClean="0"/>
              <a:t>Scotland Yard, the FBI, and the Secret Service use handwriting analysis</a:t>
            </a:r>
          </a:p>
          <a:p>
            <a:pPr lvl="1"/>
            <a:r>
              <a:rPr lang="en-US" sz="2800" dirty="0" smtClean="0"/>
              <a:t>Determines a match between known material (known as an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exemplar</a:t>
            </a:r>
            <a:r>
              <a:rPr lang="en-US" sz="2800" dirty="0" smtClean="0"/>
              <a:t>) and a questioned document.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Handwriting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915400" cy="45262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Everyone’s handwriting exhibits natural variation based on several factors:</a:t>
            </a:r>
          </a:p>
          <a:p>
            <a:pPr lvl="1"/>
            <a:r>
              <a:rPr lang="en-US" dirty="0" smtClean="0"/>
              <a:t>Type of writing instrument (pen, pencil, marker, etc.)</a:t>
            </a:r>
          </a:p>
          <a:p>
            <a:pPr lvl="1"/>
            <a:r>
              <a:rPr lang="en-US" dirty="0" smtClean="0"/>
              <a:t>Mood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How hurried we are</a:t>
            </a:r>
          </a:p>
          <a:p>
            <a:r>
              <a:rPr lang="en-US" dirty="0" smtClean="0"/>
              <a:t>Despite variation, each person has a unique handwriting style</a:t>
            </a:r>
          </a:p>
          <a:p>
            <a:pPr lvl="1"/>
            <a:r>
              <a:rPr lang="en-US" dirty="0" smtClean="0"/>
              <a:t>Writing subconsciously, characters are formed from habit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1050</Words>
  <Application>Microsoft Office PowerPoint</Application>
  <PresentationFormat>On-screen Show (4:3)</PresentationFormat>
  <Paragraphs>164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Rockwell</vt:lpstr>
      <vt:lpstr>Wingdings</vt:lpstr>
      <vt:lpstr>Wingdings 2</vt:lpstr>
      <vt:lpstr>Foundry</vt:lpstr>
      <vt:lpstr>Chapter 10 </vt:lpstr>
      <vt:lpstr>By the end of this chapter you will be able to:</vt:lpstr>
      <vt:lpstr>Introduction</vt:lpstr>
      <vt:lpstr>PowerPoint Presentation</vt:lpstr>
      <vt:lpstr>PowerPoint Presentation</vt:lpstr>
      <vt:lpstr>PowerPoint Presentation</vt:lpstr>
      <vt:lpstr>History of Forensic Handwriting Analysis</vt:lpstr>
      <vt:lpstr>PowerPoint Presentation</vt:lpstr>
      <vt:lpstr>Introduction to Handwriting</vt:lpstr>
      <vt:lpstr>PowerPoint Presentation</vt:lpstr>
      <vt:lpstr>Handwriting Examination</vt:lpstr>
      <vt:lpstr>PowerPoint Presentation</vt:lpstr>
      <vt:lpstr>PowerPoint Presentation</vt:lpstr>
      <vt:lpstr>Technology used in handwriting analysis:</vt:lpstr>
      <vt:lpstr>Handwriting</vt:lpstr>
      <vt:lpstr>Forgery</vt:lpstr>
      <vt:lpstr>PowerPoint Presentation</vt:lpstr>
      <vt:lpstr>Check Forgery</vt:lpstr>
      <vt:lpstr>Preventing Check Forgery</vt:lpstr>
      <vt:lpstr>Literary Forgery</vt:lpstr>
      <vt:lpstr>Counterfeiting</vt:lpstr>
      <vt:lpstr>Counterfeit Currency</vt:lpstr>
      <vt:lpstr>PowerPoint Presentation</vt:lpstr>
      <vt:lpstr>Authentic      vs.     Counterfeit</vt:lpstr>
      <vt:lpstr>Verifying Authentic Currency</vt:lpstr>
      <vt:lpstr>PowerPoint Presentation</vt:lpstr>
      <vt:lpstr>Examples of Security Features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Teacher</dc:creator>
  <cp:lastModifiedBy>Steve</cp:lastModifiedBy>
  <cp:revision>8</cp:revision>
  <dcterms:created xsi:type="dcterms:W3CDTF">2013-10-20T20:32:51Z</dcterms:created>
  <dcterms:modified xsi:type="dcterms:W3CDTF">2020-02-01T13:39:33Z</dcterms:modified>
</cp:coreProperties>
</file>