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5" r:id="rId4"/>
    <p:sldId id="279" r:id="rId5"/>
    <p:sldId id="280" r:id="rId6"/>
    <p:sldId id="281" r:id="rId7"/>
    <p:sldId id="282" r:id="rId8"/>
    <p:sldId id="283" r:id="rId9"/>
    <p:sldId id="272" r:id="rId10"/>
    <p:sldId id="275" r:id="rId11"/>
    <p:sldId id="273" r:id="rId12"/>
    <p:sldId id="274" r:id="rId13"/>
    <p:sldId id="260" r:id="rId14"/>
    <p:sldId id="261" r:id="rId15"/>
    <p:sldId id="263" r:id="rId16"/>
    <p:sldId id="262" r:id="rId17"/>
    <p:sldId id="257" r:id="rId18"/>
    <p:sldId id="259" r:id="rId19"/>
    <p:sldId id="270" r:id="rId20"/>
    <p:sldId id="258" r:id="rId21"/>
    <p:sldId id="264" r:id="rId22"/>
    <p:sldId id="266" r:id="rId23"/>
    <p:sldId id="269" r:id="rId24"/>
    <p:sldId id="271" r:id="rId25"/>
    <p:sldId id="267" r:id="rId26"/>
    <p:sldId id="278" r:id="rId27"/>
    <p:sldId id="276" r:id="rId28"/>
    <p:sldId id="277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8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F76834-A315-412A-BCE0-316C2189899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FD7A2F-1760-4EB9-A1BC-9792105FAD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ctahr.hawaii.edu/mauisoil/a_factor_ts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ils.wisc.edu/courses/SS325/soilwater.htm" TargetMode="External"/><Relationship Id="rId2" Type="http://schemas.openxmlformats.org/officeDocument/2006/relationships/hyperlink" Target="http://www.soils.wisc.edu/courses/SS325/primary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ils.wisc.edu/courses/SS325/organic.htm" TargetMode="External"/><Relationship Id="rId4" Type="http://schemas.openxmlformats.org/officeDocument/2006/relationships/hyperlink" Target="http://www.soils.wisc.edu/courses/SS325/soilair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e/e5/Global_soils_map_USDA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javascript:%20void(0)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housemuseum.com/zagora/files/2012/11/munsell_color_chart_page_IMG_0309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Forensics of Soil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Is affected by the mineral content, amount of decayed material, parent material.</a:t>
            </a:r>
          </a:p>
          <a:p>
            <a:r>
              <a:rPr lang="en-US" sz="3200" dirty="0" smtClean="0"/>
              <a:t>As rocks containing iron or manganese weather, the elements oxidize forming small crystals with a yellow or red color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rganic matter decomposes into black humus</a:t>
            </a:r>
          </a:p>
          <a:p>
            <a:r>
              <a:rPr lang="en-US" sz="3200" dirty="0" smtClean="0"/>
              <a:t>Using a soil color chart, you are looking at hue (color), intensity and value (lightness or darkness)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Type of Peds</a:t>
            </a:r>
            <a:endParaRPr lang="en-US" dirty="0"/>
          </a:p>
        </p:txBody>
      </p:sp>
      <p:pic>
        <p:nvPicPr>
          <p:cNvPr id="4" name="Picture 3" descr="http://www.ctahr.hawaii.edu/mauisoil/images/a_factor_ts02_clip_image001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478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is also what is called structureless, where there is no shape to the peds.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Texture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8456730" cy="374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Texture is determined according to the relative</a:t>
            </a:r>
          </a:p>
          <a:p>
            <a:pPr>
              <a:buNone/>
            </a:pPr>
            <a:r>
              <a:rPr lang="en-US" sz="3200" dirty="0"/>
              <a:t>proportions of sand, silt, and clay in the </a:t>
            </a:r>
            <a:r>
              <a:rPr lang="en-US" sz="3200" dirty="0" smtClean="0"/>
              <a:t>soil</a:t>
            </a:r>
          </a:p>
          <a:p>
            <a:pPr>
              <a:buNone/>
            </a:pPr>
            <a:r>
              <a:rPr lang="en-US" sz="3200" dirty="0" smtClean="0"/>
              <a:t>	-Sand, the larger size of particles, feels gritty</a:t>
            </a:r>
          </a:p>
          <a:p>
            <a:pPr>
              <a:buNone/>
            </a:pPr>
            <a:r>
              <a:rPr lang="en-US" sz="3200" dirty="0" smtClean="0"/>
              <a:t>	-Silt, moderate in size, has a smooth or floury texture</a:t>
            </a:r>
          </a:p>
          <a:p>
            <a:pPr>
              <a:buNone/>
            </a:pPr>
            <a:r>
              <a:rPr lang="en-US" sz="3200" dirty="0" smtClean="0"/>
              <a:t>	-Clay, the smaller size of particles, feels sticky.</a:t>
            </a:r>
          </a:p>
          <a:p>
            <a:r>
              <a:rPr lang="en-US" sz="3200" dirty="0" smtClean="0"/>
              <a:t>Use soil texture chart to name soil texture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Size of Particles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28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 of Size of Sand, Silt and Clay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Name</a:t>
                      </a:r>
                      <a:endParaRPr lang="en-US"/>
                    </a:p>
                  </a:txBody>
                  <a:tcPr marL="26988" marR="26988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Particle Diameter</a:t>
                      </a:r>
                      <a:endParaRPr lang="en-US"/>
                    </a:p>
                  </a:txBody>
                  <a:tcPr marL="26988" marR="26988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Clay</a:t>
                      </a:r>
                    </a:p>
                  </a:txBody>
                  <a:tcPr marL="26988" marR="26988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below 0.002 millimeters</a:t>
                      </a:r>
                    </a:p>
                  </a:txBody>
                  <a:tcPr marL="26988" marR="26988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Silt</a:t>
                      </a:r>
                    </a:p>
                  </a:txBody>
                  <a:tcPr marL="26988" marR="26988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0.002 to 0.05 millimeters</a:t>
                      </a:r>
                    </a:p>
                  </a:txBody>
                  <a:tcPr marL="26988" marR="26988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Very fine sand</a:t>
                      </a:r>
                      <a:br>
                        <a:rPr lang="en-US"/>
                      </a:br>
                      <a:r>
                        <a:rPr lang="en-US"/>
                        <a:t>Fine sand</a:t>
                      </a:r>
                      <a:br>
                        <a:rPr lang="en-US"/>
                      </a:br>
                      <a:r>
                        <a:rPr lang="en-US"/>
                        <a:t>Medium sand</a:t>
                      </a:r>
                      <a:br>
                        <a:rPr lang="en-US"/>
                      </a:br>
                      <a:r>
                        <a:rPr lang="en-US"/>
                        <a:t>Coarse sand</a:t>
                      </a:r>
                      <a:br>
                        <a:rPr lang="en-US"/>
                      </a:br>
                      <a:r>
                        <a:rPr lang="en-US"/>
                        <a:t>Very coarse sand</a:t>
                      </a:r>
                    </a:p>
                  </a:txBody>
                  <a:tcPr marL="26988" marR="26988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0.05 to 0.10 millimeters</a:t>
                      </a:r>
                      <a:br>
                        <a:rPr lang="en-US"/>
                      </a:br>
                      <a:r>
                        <a:rPr lang="en-US"/>
                        <a:t>0.10 to 0.25 millimeters</a:t>
                      </a:r>
                      <a:br>
                        <a:rPr lang="en-US"/>
                      </a:br>
                      <a:r>
                        <a:rPr lang="en-US"/>
                        <a:t>0.25 to 0.5 millimeters</a:t>
                      </a:r>
                      <a:br>
                        <a:rPr lang="en-US"/>
                      </a:br>
                      <a:r>
                        <a:rPr lang="en-US"/>
                        <a:t>0.5 to 1.0 millimeters</a:t>
                      </a:r>
                      <a:br>
                        <a:rPr lang="en-US"/>
                      </a:br>
                      <a:r>
                        <a:rPr lang="en-US"/>
                        <a:t>1.0 to 2.0 millimeters </a:t>
                      </a:r>
                    </a:p>
                  </a:txBody>
                  <a:tcPr marL="26988" marR="26988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Gravel</a:t>
                      </a:r>
                    </a:p>
                  </a:txBody>
                  <a:tcPr marL="26988" marR="26988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to 75.0 millimeters</a:t>
                      </a:r>
                    </a:p>
                  </a:txBody>
                  <a:tcPr marL="26988" marR="26988" marT="28575" marB="285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Texture</a:t>
            </a:r>
            <a:endParaRPr lang="en-US" dirty="0"/>
          </a:p>
        </p:txBody>
      </p:sp>
      <p:pic>
        <p:nvPicPr>
          <p:cNvPr id="4" name="Content Placeholder 3" descr="Soil Textural Triangle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0959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Soil pH is a measure of soil acidity or alkalinity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It is an important indicator of soil </a:t>
            </a:r>
            <a:r>
              <a:rPr lang="en-US" sz="3200" dirty="0" smtClean="0"/>
              <a:t>health</a:t>
            </a:r>
          </a:p>
          <a:p>
            <a:r>
              <a:rPr lang="en-US" sz="3200" dirty="0"/>
              <a:t>Natural soil pH reflects the </a:t>
            </a:r>
            <a:r>
              <a:rPr lang="en-US" sz="3200" dirty="0" smtClean="0"/>
              <a:t>combined effects </a:t>
            </a:r>
            <a:r>
              <a:rPr lang="en-US" sz="3200" dirty="0"/>
              <a:t>of soil-forming </a:t>
            </a:r>
            <a:r>
              <a:rPr lang="en-US" sz="3200" dirty="0" smtClean="0"/>
              <a:t>factors: </a:t>
            </a:r>
          </a:p>
          <a:p>
            <a:pPr lvl="1"/>
            <a:r>
              <a:rPr lang="en-US" sz="3200" dirty="0" smtClean="0"/>
              <a:t>parent material,</a:t>
            </a:r>
          </a:p>
          <a:p>
            <a:pPr lvl="1"/>
            <a:r>
              <a:rPr lang="en-US" sz="3200" dirty="0" smtClean="0"/>
              <a:t>Time</a:t>
            </a:r>
          </a:p>
          <a:p>
            <a:pPr lvl="1"/>
            <a:r>
              <a:rPr lang="en-US" sz="3200" dirty="0" smtClean="0"/>
              <a:t> </a:t>
            </a:r>
            <a:r>
              <a:rPr lang="en-US" sz="3200" dirty="0"/>
              <a:t>relief or </a:t>
            </a:r>
            <a:r>
              <a:rPr lang="en-US" sz="3200" dirty="0" smtClean="0"/>
              <a:t>topography</a:t>
            </a:r>
          </a:p>
          <a:p>
            <a:pPr lvl="1"/>
            <a:r>
              <a:rPr lang="en-US" sz="3200" dirty="0" smtClean="0"/>
              <a:t> climate</a:t>
            </a:r>
          </a:p>
          <a:p>
            <a:pPr lvl="1"/>
            <a:r>
              <a:rPr lang="en-US" sz="3200" dirty="0" smtClean="0"/>
              <a:t>organisms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1020762"/>
          </a:xfrm>
        </p:spPr>
        <p:txBody>
          <a:bodyPr/>
          <a:lstStyle/>
          <a:p>
            <a:r>
              <a:rPr lang="en-US" dirty="0" smtClean="0"/>
              <a:t>Soil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51054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pH is potential hydrogen in water solution</a:t>
            </a:r>
          </a:p>
          <a:p>
            <a:r>
              <a:rPr lang="en-US" sz="3200" b="1" dirty="0" smtClean="0"/>
              <a:t>Acidity </a:t>
            </a:r>
            <a:r>
              <a:rPr lang="en-US" sz="3200" b="1" dirty="0"/>
              <a:t>– Soil pH is less than 7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>Alkalinity – Soil pH is greater than 7.</a:t>
            </a:r>
            <a:endParaRPr lang="en-US" sz="3200" dirty="0" smtClean="0"/>
          </a:p>
          <a:p>
            <a:r>
              <a:rPr lang="en-US" sz="3200" dirty="0" smtClean="0"/>
              <a:t>Soil </a:t>
            </a:r>
            <a:r>
              <a:rPr lang="en-US" sz="3200" dirty="0"/>
              <a:t>pH level is highly </a:t>
            </a:r>
            <a:r>
              <a:rPr lang="en-US" sz="3200" dirty="0" smtClean="0"/>
              <a:t>variable</a:t>
            </a:r>
            <a:endParaRPr lang="en-US" sz="3200" dirty="0"/>
          </a:p>
          <a:p>
            <a:pPr lvl="1"/>
            <a:r>
              <a:rPr lang="en-US" sz="3200" dirty="0"/>
              <a:t>depending on field location and time of </a:t>
            </a:r>
            <a:r>
              <a:rPr lang="en-US" sz="3200" dirty="0" smtClean="0"/>
              <a:t>year</a:t>
            </a:r>
            <a:endParaRPr lang="en-US" sz="3200" dirty="0"/>
          </a:p>
          <a:p>
            <a:pPr lvl="1"/>
            <a:endParaRPr lang="en-US" dirty="0" smtClean="0"/>
          </a:p>
        </p:txBody>
      </p:sp>
      <p:pic>
        <p:nvPicPr>
          <p:cNvPr id="4" name="Picture 3" descr="http://staff.jccc.net/pdecell/chemistry/phsca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52400"/>
            <a:ext cx="3352800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Each level of pH is 10 times the level below</a:t>
            </a:r>
          </a:p>
          <a:p>
            <a:pPr lvl="1"/>
            <a:r>
              <a:rPr lang="en-US" sz="3200" dirty="0" smtClean="0"/>
              <a:t>A pH of 4 is 10 times more than a pH of 3</a:t>
            </a:r>
          </a:p>
          <a:p>
            <a:pPr lvl="1"/>
            <a:r>
              <a:rPr lang="en-US" sz="3200" dirty="0" smtClean="0"/>
              <a:t>A pH of 7 is 100 times more potential hydrogen than a pH of 5.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Low pH corresponds to high hydrogen ion concentration</a:t>
            </a:r>
          </a:p>
          <a:p>
            <a:pPr lvl="1">
              <a:buNone/>
            </a:pPr>
            <a:r>
              <a:rPr lang="en-US" sz="3200" dirty="0" smtClean="0"/>
              <a:t>Buffers act to resist changes in pH</a:t>
            </a:r>
          </a:p>
          <a:p>
            <a:pPr lvl="1">
              <a:buNone/>
            </a:pPr>
            <a:r>
              <a:rPr lang="en-US" sz="3200" dirty="0" smtClean="0"/>
              <a:t>Most plants grow well in soils of pH of 6 to 6.8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Soils are made of four main components:</a:t>
            </a:r>
          </a:p>
          <a:p>
            <a:r>
              <a:rPr lang="en-US" sz="3200" dirty="0" smtClean="0">
                <a:hlinkClick r:id="rId2"/>
              </a:rPr>
              <a:t>mineral matter</a:t>
            </a:r>
            <a:r>
              <a:rPr lang="en-US" sz="3200" dirty="0" smtClean="0"/>
              <a:t> (40 - 60 %)</a:t>
            </a:r>
          </a:p>
          <a:p>
            <a:r>
              <a:rPr lang="en-US" sz="3200" dirty="0" smtClean="0">
                <a:hlinkClick r:id="rId3"/>
              </a:rPr>
              <a:t>soil water</a:t>
            </a:r>
            <a:r>
              <a:rPr lang="en-US" sz="3200" dirty="0" smtClean="0"/>
              <a:t> (20 - 50 %)</a:t>
            </a:r>
          </a:p>
          <a:p>
            <a:r>
              <a:rPr lang="en-US" sz="3200" dirty="0" smtClean="0">
                <a:hlinkClick r:id="rId4"/>
              </a:rPr>
              <a:t>soil air</a:t>
            </a:r>
            <a:r>
              <a:rPr lang="en-US" sz="3200" i="1" dirty="0" smtClean="0"/>
              <a:t> </a:t>
            </a:r>
            <a:r>
              <a:rPr lang="en-US" sz="3200" dirty="0" smtClean="0"/>
              <a:t>(0 - 40 %) The soil pore space is filled either by soil water or soil air</a:t>
            </a:r>
          </a:p>
          <a:p>
            <a:pPr lvl="1"/>
            <a:r>
              <a:rPr lang="en-US" sz="3200" dirty="0" smtClean="0"/>
              <a:t>Mostly nitrogen, oxygen and carbon dioxide</a:t>
            </a:r>
          </a:p>
          <a:p>
            <a:r>
              <a:rPr lang="en-US" sz="3200" dirty="0" smtClean="0">
                <a:hlinkClick r:id="rId5"/>
              </a:rPr>
              <a:t>organic material</a:t>
            </a:r>
            <a:r>
              <a:rPr lang="en-US" sz="3200" dirty="0" smtClean="0"/>
              <a:t> (small percentage).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Soil pH is </a:t>
            </a:r>
            <a:r>
              <a:rPr lang="en-US" dirty="0" smtClean="0"/>
              <a:t>Affected </a:t>
            </a:r>
            <a:r>
              <a:rPr lang="en-US" dirty="0"/>
              <a:t>by </a:t>
            </a:r>
            <a:r>
              <a:rPr lang="en-US" dirty="0" smtClean="0"/>
              <a:t>Land Use </a:t>
            </a:r>
            <a:r>
              <a:rPr lang="en-US" dirty="0"/>
              <a:t>and </a:t>
            </a:r>
            <a:r>
              <a:rPr lang="en-US" dirty="0" smtClean="0"/>
              <a:t>Management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Soils with high clay and organic matter content </a:t>
            </a:r>
            <a:r>
              <a:rPr lang="en-US" sz="3200" dirty="0" smtClean="0"/>
              <a:t>are more </a:t>
            </a:r>
            <a:r>
              <a:rPr lang="en-US" sz="3200" dirty="0"/>
              <a:t>able to resist a drop or rise in pH (have </a:t>
            </a:r>
            <a:r>
              <a:rPr lang="en-US" sz="3200" dirty="0" smtClean="0"/>
              <a:t>a greater </a:t>
            </a:r>
            <a:r>
              <a:rPr lang="en-US" sz="3200" dirty="0"/>
              <a:t>buffering capacity) than sandy soils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Areas </a:t>
            </a:r>
            <a:r>
              <a:rPr lang="en-US" sz="3200" dirty="0"/>
              <a:t>of forestland tend to be more acidic </a:t>
            </a:r>
            <a:r>
              <a:rPr lang="en-US" sz="3200" dirty="0" smtClean="0"/>
              <a:t>than areas </a:t>
            </a:r>
            <a:r>
              <a:rPr lang="en-US" sz="3200" dirty="0"/>
              <a:t>of grassland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 and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pH can be affected by the oils on your skin</a:t>
            </a:r>
          </a:p>
          <a:p>
            <a:r>
              <a:rPr lang="en-US" sz="3200" dirty="0" smtClean="0"/>
              <a:t>You must wear gloves when performing pH tests</a:t>
            </a:r>
          </a:p>
          <a:p>
            <a:r>
              <a:rPr lang="en-US" sz="3200" dirty="0" smtClean="0"/>
              <a:t>When testing for pH it is wise to do several tests for accuracy</a:t>
            </a:r>
          </a:p>
          <a:p>
            <a:r>
              <a:rPr lang="en-US" sz="3200" dirty="0" smtClean="0"/>
              <a:t>pH is measured using litmus paper, pH paper or pH meter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A </a:t>
            </a:r>
            <a:r>
              <a:rPr lang="en-US" sz="3200" b="1" dirty="0"/>
              <a:t>soil profile</a:t>
            </a:r>
            <a:r>
              <a:rPr lang="en-US" sz="3200" dirty="0"/>
              <a:t> is a vertical view of the layers of soil from the surface down to the unaltered parent material, and is used in classifying soils. </a:t>
            </a:r>
            <a:endParaRPr lang="en-US" sz="3200" dirty="0" smtClean="0"/>
          </a:p>
        </p:txBody>
      </p:sp>
      <p:pic>
        <p:nvPicPr>
          <p:cNvPr id="6" name="Picture 5" descr="Soil Profile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50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Soil Profile- Names of Layers</a:t>
            </a:r>
            <a:endParaRPr lang="en-US" dirty="0"/>
          </a:p>
        </p:txBody>
      </p:sp>
      <p:pic>
        <p:nvPicPr>
          <p:cNvPr id="4" name="Content Placeholder 3" descr="Soil Profile Image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22669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90800" y="1295400"/>
            <a:ext cx="6553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 Horizon</a:t>
            </a:r>
            <a:r>
              <a:rPr lang="en-US" dirty="0" smtClean="0"/>
              <a:t> - The top, organic layer of soil, mostly of leaf litter and humus (decomposed organic matter).</a:t>
            </a:r>
            <a:br>
              <a:rPr lang="en-US" dirty="0" smtClean="0"/>
            </a:br>
            <a:r>
              <a:rPr lang="en-US" b="1" dirty="0" smtClean="0"/>
              <a:t>A Horizon</a:t>
            </a:r>
            <a:r>
              <a:rPr lang="en-US" dirty="0" smtClean="0"/>
              <a:t> - topsoil; it is found below the O horizon and above the E horizon. Seeds germinate and plant roots grow in this dark-colored layer. It is made up of humus mixed with mineral particles.</a:t>
            </a:r>
            <a:br>
              <a:rPr lang="en-US" dirty="0" smtClean="0"/>
            </a:br>
            <a:r>
              <a:rPr lang="en-US" b="1" dirty="0" smtClean="0"/>
              <a:t>E Horizon</a:t>
            </a:r>
            <a:r>
              <a:rPr lang="en-US" dirty="0" smtClean="0"/>
              <a:t> - This eluviation (leaching) layer is light in color; this layer is beneath the A Horizon and above the B Horizon. It is made up mostly of sand and silt, having lost most of its minerals and clay as water drips through the soil (in the process of eluviation).</a:t>
            </a:r>
            <a:br>
              <a:rPr lang="en-US" dirty="0" smtClean="0"/>
            </a:br>
            <a:r>
              <a:rPr lang="en-US" b="1" dirty="0" smtClean="0"/>
              <a:t>B Horizon</a:t>
            </a:r>
            <a:r>
              <a:rPr lang="en-US" dirty="0" smtClean="0"/>
              <a:t> - Also called the subsoil - this layer is beneath the E Horizon and above the C Horizon. It contains clay and mineral deposits (like iron, aluminum oxides, and calcium carbonate) that it receives from layers above it when mineralized water drips from the soil above.</a:t>
            </a:r>
            <a:br>
              <a:rPr lang="en-US" dirty="0" smtClean="0"/>
            </a:br>
            <a:r>
              <a:rPr lang="en-US" b="1" dirty="0" smtClean="0"/>
              <a:t>C Horizon</a:t>
            </a:r>
            <a:r>
              <a:rPr lang="en-US" dirty="0" smtClean="0"/>
              <a:t> - Also called regolith: the layer beneath the B Horizon and above the R Horizon. It consists of slightly broken-up bedrock. Plant roots do not penetrate into this layer; very little organic material is found in this layer.</a:t>
            </a:r>
            <a:br>
              <a:rPr lang="en-US" dirty="0" smtClean="0"/>
            </a:br>
            <a:r>
              <a:rPr lang="en-US" b="1" dirty="0" smtClean="0"/>
              <a:t>R Horizon</a:t>
            </a:r>
            <a:r>
              <a:rPr lang="en-US" dirty="0" smtClean="0"/>
              <a:t> - The </a:t>
            </a:r>
            <a:r>
              <a:rPr lang="en-US" dirty="0" err="1" smtClean="0"/>
              <a:t>unweathered</a:t>
            </a:r>
            <a:r>
              <a:rPr lang="en-US" dirty="0" smtClean="0"/>
              <a:t> rock (bedrock) layer that is beneath all the other layers (not shown in soil profile to the left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Soils are classified based on the climate where found as have similar materials</a:t>
            </a:r>
          </a:p>
          <a:p>
            <a:r>
              <a:rPr lang="en-US" sz="3200" dirty="0" smtClean="0"/>
              <a:t>Climate factors, type of biome will affect the characteristic of the soil (dry versus rainy; temperate forest versus desert)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457203"/>
          <a:ext cx="8686800" cy="664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467600"/>
              </a:tblGrid>
              <a:tr h="656620">
                <a:tc>
                  <a:txBody>
                    <a:bodyPr/>
                    <a:lstStyle/>
                    <a:p>
                      <a:r>
                        <a:rPr lang="en-US" dirty="0" smtClean="0"/>
                        <a:t>Soil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Characterisitics</a:t>
                      </a:r>
                      <a:endParaRPr lang="en-US" dirty="0"/>
                    </a:p>
                  </a:txBody>
                  <a:tcPr/>
                </a:tc>
              </a:tr>
              <a:tr h="6566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Alfisols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in humid and </a:t>
                      </a:r>
                      <a:r>
                        <a:rPr lang="en-US" dirty="0" err="1" smtClean="0"/>
                        <a:t>subhumid</a:t>
                      </a:r>
                      <a:r>
                        <a:rPr lang="en-US" dirty="0" smtClean="0"/>
                        <a:t> climates, frequently under forest vegetation, slightly to moderately acid</a:t>
                      </a:r>
                      <a:endParaRPr lang="en-US" dirty="0"/>
                    </a:p>
                  </a:txBody>
                  <a:tcPr/>
                </a:tc>
              </a:tr>
              <a:tr h="6566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Andisols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 60 % volcanic (ash, cinder, pumice, basalt), low density, Dark A horizon, very high </a:t>
                      </a:r>
                      <a:r>
                        <a:rPr lang="en-US" dirty="0" err="1" smtClean="0"/>
                        <a:t>cation</a:t>
                      </a:r>
                      <a:r>
                        <a:rPr lang="en-US" dirty="0" smtClean="0"/>
                        <a:t> exchange capacity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Aridisols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exist in dry climates,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salty layers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Entisols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profile development,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river floodplains, volcanic ash deposits</a:t>
                      </a:r>
                      <a:r>
                        <a:rPr lang="en-US" baseline="0" dirty="0" smtClean="0"/>
                        <a:t> and sands</a:t>
                      </a:r>
                      <a:endParaRPr lang="en-US" dirty="0"/>
                    </a:p>
                  </a:txBody>
                  <a:tcPr/>
                </a:tc>
              </a:tr>
              <a:tr h="4696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Histosols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organic soils (peat and mucks)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from swamps, bogs and marshes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Inceptisols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 weak to moderated horizon development due to cold, water </a:t>
                      </a:r>
                      <a:r>
                        <a:rPr lang="en-US" dirty="0" err="1" smtClean="0"/>
                        <a:t>loged</a:t>
                      </a:r>
                      <a:r>
                        <a:rPr lang="en-US" dirty="0" smtClean="0"/>
                        <a:t> soils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Mollisols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frequently under grassland, Deep, dark A horizons, lime accumulation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Oxisols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excessively weathered, are in tropical and subtropical climates, low fertility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Spodosols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Coniferous</a:t>
                      </a:r>
                      <a:r>
                        <a:rPr lang="en-US" baseline="0" dirty="0" smtClean="0"/>
                        <a:t> forest soils, </a:t>
                      </a:r>
                      <a:r>
                        <a:rPr lang="en-US" dirty="0" smtClean="0"/>
                        <a:t>sandy, leached soils strongly acid profiles, well-leached E horizons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Ultisols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extensively weathered soils of tropical and subtropical climates, strongly acid, Thick A horizon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Vertisols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 in temperate to tropical </a:t>
                      </a:r>
                      <a:r>
                        <a:rPr lang="en-US" dirty="0" err="1" smtClean="0"/>
                        <a:t>climated</a:t>
                      </a:r>
                      <a:r>
                        <a:rPr lang="en-US" dirty="0" smtClean="0"/>
                        <a:t> with distinct wet and dry seasons, high content of clays that swell when wetted and show cracks when dry</a:t>
                      </a:r>
                      <a:endParaRPr lang="en-US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Orders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Soil Orders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Bulk density is an indicator of soil compaction</a:t>
            </a:r>
          </a:p>
          <a:p>
            <a:r>
              <a:rPr lang="en-US" sz="3200" dirty="0" smtClean="0"/>
              <a:t>The dry bulk density of a soil is inversely related to the porosity of the same soil</a:t>
            </a:r>
          </a:p>
          <a:p>
            <a:r>
              <a:rPr lang="en-US" sz="3200" dirty="0" smtClean="0"/>
              <a:t>The more pore space, the lower the bulk density</a:t>
            </a:r>
          </a:p>
          <a:p>
            <a:r>
              <a:rPr lang="en-US" sz="3200" dirty="0" smtClean="0"/>
              <a:t>soils rich in </a:t>
            </a:r>
            <a:r>
              <a:rPr lang="en-US" sz="3200" dirty="0"/>
              <a:t>organic matter have lower bulk </a:t>
            </a:r>
            <a:r>
              <a:rPr lang="en-US" sz="3200" dirty="0" smtClean="0"/>
              <a:t>density</a:t>
            </a:r>
          </a:p>
          <a:p>
            <a:r>
              <a:rPr lang="en-US" sz="3200" dirty="0" smtClean="0"/>
              <a:t>Test is performed by extracting a large soil sample in a standard size can.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Fertility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Plants require macronutrients of nitrogen, phosphorous, and potassium to grow</a:t>
            </a:r>
          </a:p>
          <a:p>
            <a:r>
              <a:rPr lang="en-US" sz="3200" dirty="0" smtClean="0"/>
              <a:t>Soils can become depleted by leaching of minerals due to water or large uptake of a certain mineral by plants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Forensics-Solving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05200" cy="4525963"/>
          </a:xfrm>
        </p:spPr>
        <p:txBody>
          <a:bodyPr/>
          <a:lstStyle/>
          <a:p>
            <a:r>
              <a:rPr lang="en-US" dirty="0" smtClean="0"/>
              <a:t>Once all the tests are performed, the forensic scientist makes a judgment as to the comparability category between samples</a:t>
            </a:r>
            <a:endParaRPr lang="en-US" dirty="0"/>
          </a:p>
        </p:txBody>
      </p:sp>
      <p:pic>
        <p:nvPicPr>
          <p:cNvPr id="4" name="Picture 3" descr="https://www.soils.org/images/publications/sh/53/5/14fig11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828800"/>
            <a:ext cx="4608645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Soil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Soil Density (measured as bulk density)</a:t>
            </a:r>
          </a:p>
          <a:p>
            <a:r>
              <a:rPr lang="en-US" sz="3200" dirty="0" smtClean="0"/>
              <a:t>Soil Texture</a:t>
            </a:r>
          </a:p>
          <a:p>
            <a:r>
              <a:rPr lang="en-US" sz="3200" dirty="0" smtClean="0"/>
              <a:t>Soil characterization:  soil presence of carbonates, soil color, relative amount of living material, structure type, general appearance of the soil, soil structure</a:t>
            </a:r>
          </a:p>
          <a:p>
            <a:r>
              <a:rPr lang="en-US" sz="3200" dirty="0" smtClean="0"/>
              <a:t>Amount of nutrients (nitrogen, potassium, phosphorous)</a:t>
            </a:r>
          </a:p>
          <a:p>
            <a:r>
              <a:rPr lang="en-US" sz="3200" dirty="0" smtClean="0"/>
              <a:t>Microscopic examination of soil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transfer of soil trace evidence is governed by what has become known as the </a:t>
            </a:r>
            <a:r>
              <a:rPr lang="en-US" sz="3200" dirty="0" err="1" smtClean="0"/>
              <a:t>Locard</a:t>
            </a:r>
            <a:r>
              <a:rPr lang="en-US" sz="3200" dirty="0" smtClean="0"/>
              <a:t> Exchange Principle</a:t>
            </a:r>
          </a:p>
          <a:p>
            <a:r>
              <a:rPr lang="en-US" sz="3200" dirty="0"/>
              <a:t>W</a:t>
            </a:r>
            <a:r>
              <a:rPr lang="en-US" sz="3200" dirty="0" smtClean="0"/>
              <a:t>hen two surfaces come into physical contact there is a mutual exchange of trace evidence between them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he United States Department of Agriculture, which collects soil data at many different scales, state there were more than 21,000 soil series identified in the United States alone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oil evidence must be recognized on questioned items and subsequently at known proposed crime scenes and alibi localities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vidence must be well documented.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eticulous collection and preservation of soil samples must be maintained so as to ensure the integrity of the soil evidence </a:t>
            </a:r>
          </a:p>
          <a:p>
            <a:r>
              <a:rPr lang="en-US" sz="3200" dirty="0"/>
              <a:t>S</a:t>
            </a:r>
            <a:r>
              <a:rPr lang="en-US" sz="3200" dirty="0" smtClean="0"/>
              <a:t>oil characterization is done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soil a useful item for trace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Soil is highly individualistic in that there are an almost infinite number of different soil types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oils may change rapidly over very short distances both horizontally and vertically</a:t>
            </a:r>
          </a:p>
          <a:p>
            <a:r>
              <a:rPr lang="en-US" sz="2800" dirty="0" smtClean="0"/>
              <a:t>Ability to distinguish between soil samples</a:t>
            </a:r>
          </a:p>
          <a:p>
            <a:r>
              <a:rPr lang="en-US" sz="2800" dirty="0" smtClean="0"/>
              <a:t>Soil materials are easily described and characterized by color and by using various analytical methods such as XRD (mineralogy) and spectroscopy (chemistry)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soil a useful item for trace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Soil has a strong capacity to transfer and stick, especially the fine clay- and silt-size fractions</a:t>
            </a:r>
          </a:p>
          <a:p>
            <a:r>
              <a:rPr lang="en-US" sz="2800" dirty="0" smtClean="0"/>
              <a:t> Soil materials are easily located and collected using hand lenses or light microscopes</a:t>
            </a:r>
          </a:p>
          <a:p>
            <a:r>
              <a:rPr lang="en-US" sz="2800" dirty="0" smtClean="0"/>
              <a:t>National and international computerized databases of soil profile data and maps can be readily accessed by police or soil scientists through the Internet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Color</a:t>
            </a:r>
            <a:endParaRPr lang="en-US" dirty="0"/>
          </a:p>
        </p:txBody>
      </p:sp>
      <p:pic>
        <p:nvPicPr>
          <p:cNvPr id="4" name="Content Placeholder 3" descr="http://ecx.images-amazon.com/images/I/41TPgCXqUFL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30776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 page from the Munsell colour chart book on soil in test trench 1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905000"/>
            <a:ext cx="42672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190</TotalTime>
  <Words>1168</Words>
  <Application>Microsoft Office PowerPoint</Application>
  <PresentationFormat>On-screen Show (4:3)</PresentationFormat>
  <Paragraphs>138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Franklin Gothic Book</vt:lpstr>
      <vt:lpstr>Perpetua</vt:lpstr>
      <vt:lpstr>Wingdings 2</vt:lpstr>
      <vt:lpstr>Equity</vt:lpstr>
      <vt:lpstr>Forensics of Soil</vt:lpstr>
      <vt:lpstr>Soil Composition</vt:lpstr>
      <vt:lpstr>Forensic Soil Tests</vt:lpstr>
      <vt:lpstr>Soil Forensics</vt:lpstr>
      <vt:lpstr>Soil Forensics</vt:lpstr>
      <vt:lpstr>Soil Forensics</vt:lpstr>
      <vt:lpstr>What makes soil a useful item for trace evidence?</vt:lpstr>
      <vt:lpstr>What makes soil a useful item for trace evidence?</vt:lpstr>
      <vt:lpstr>Soil Color</vt:lpstr>
      <vt:lpstr>Soil Color</vt:lpstr>
      <vt:lpstr>Structure Type of Peds</vt:lpstr>
      <vt:lpstr>Structure Type</vt:lpstr>
      <vt:lpstr>Soil Texture</vt:lpstr>
      <vt:lpstr>Soil Texture</vt:lpstr>
      <vt:lpstr>Relative Size of Particles</vt:lpstr>
      <vt:lpstr>Soil Texture</vt:lpstr>
      <vt:lpstr>Soil pH</vt:lpstr>
      <vt:lpstr>Soil pH</vt:lpstr>
      <vt:lpstr>pH</vt:lpstr>
      <vt:lpstr>Soil pH is Affected by Land Use and Management.</vt:lpstr>
      <vt:lpstr>Forensics and pH</vt:lpstr>
      <vt:lpstr>Soil Profile</vt:lpstr>
      <vt:lpstr>Soil Profile- Names of Layers</vt:lpstr>
      <vt:lpstr>Soil Classification</vt:lpstr>
      <vt:lpstr>PowerPoint Presentation</vt:lpstr>
      <vt:lpstr>Soil Orders Map</vt:lpstr>
      <vt:lpstr>Bulk Density</vt:lpstr>
      <vt:lpstr>Soil Fertility</vt:lpstr>
      <vt:lpstr>Forensics-Solving the Case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 of Soil</dc:title>
  <dc:creator>Debbie</dc:creator>
  <cp:lastModifiedBy>Steve</cp:lastModifiedBy>
  <cp:revision>25</cp:revision>
  <dcterms:created xsi:type="dcterms:W3CDTF">2013-10-08T03:49:32Z</dcterms:created>
  <dcterms:modified xsi:type="dcterms:W3CDTF">2019-03-28T21:35:53Z</dcterms:modified>
</cp:coreProperties>
</file>