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5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57"/>
      <p:bold r:id="rId58"/>
      <p: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B2C49-419C-4E64-B6BB-2050560DCAF4}">
  <a:tblStyle styleId="{071B2C49-419C-4E64-B6BB-2050560DCA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6225C68-BD24-4667-8026-6E1DC39162D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041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b99c93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5b99c93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8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81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29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83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84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90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46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04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815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134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73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b99c933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b99c93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75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36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223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985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607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251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914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079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572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479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06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659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089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171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617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841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650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931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78848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788482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080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132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58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171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071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1496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974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212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173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427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2409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6029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761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41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3743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1817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8916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87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05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5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77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73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•"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28600" y="2889250"/>
            <a:ext cx="8610600" cy="201612"/>
            <a:chOff x="228600" y="2667000"/>
            <a:chExt cx="8610600" cy="228600"/>
          </a:xfrm>
        </p:grpSpPr>
        <p:sp>
          <p:nvSpPr>
            <p:cNvPr id="7" name="Google Shape;7;p1"/>
            <p:cNvSpPr txBox="1"/>
            <p:nvPr/>
          </p:nvSpPr>
          <p:spPr>
            <a:xfrm>
              <a:off x="228600" y="2667000"/>
              <a:ext cx="2870200" cy="22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3098800" y="2667000"/>
              <a:ext cx="2870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>
              <a:off x="5969000" y="2667000"/>
              <a:ext cx="2870200" cy="22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" name="Google Shape;28;p3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" name="Google Shape;29;p3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0B4PV7Z7qEKc0Rl9TZFF1NWJoSEk/view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0B4PV7Z7qEKc0N2MzbmNMRGh4QU0/view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0B4PV7Z7qEKc0ZlZqaDAwbGlESFE/view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0B4PV7Z7qEKc0UU90VnR1RUYyM00/view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0B4PV7Z7qEKc0Uk9jSnBySmxfTVE/view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/>
              <a:t>Wednesday 3/21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FF00"/>
                </a:highlight>
              </a:rPr>
              <a:t>Starter:</a:t>
            </a:r>
            <a:r>
              <a:rPr lang="en-US"/>
              <a:t> NEW SEATS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Get your notebook Organized. Then start reading the article!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FFFF"/>
                </a:highlight>
              </a:rPr>
              <a:t>Stamping:</a:t>
            </a:r>
            <a:r>
              <a:rPr lang="en-US"/>
              <a:t> 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00FF"/>
                </a:highlight>
              </a:rPr>
              <a:t>Pick up:</a:t>
            </a:r>
            <a:r>
              <a:rPr lang="en-US"/>
              <a:t> 4 papers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Homework:</a:t>
            </a:r>
            <a:r>
              <a:rPr lang="en-US"/>
              <a:t> N/A</a:t>
            </a:r>
            <a:endParaRPr/>
          </a:p>
        </p:txBody>
      </p:sp>
      <p:graphicFrame>
        <p:nvGraphicFramePr>
          <p:cNvPr id="197" name="Google Shape;197;p29"/>
          <p:cNvGraphicFramePr/>
          <p:nvPr/>
        </p:nvGraphicFramePr>
        <p:xfrm>
          <a:off x="897900" y="5085250"/>
          <a:ext cx="7877950" cy="1517190"/>
        </p:xfrm>
        <a:graphic>
          <a:graphicData uri="http://schemas.openxmlformats.org/drawingml/2006/table">
            <a:tbl>
              <a:tblPr>
                <a:noFill/>
                <a:tableStyleId>{071B2C49-419C-4E64-B6BB-2050560DCAF4}</a:tableStyleId>
              </a:tblPr>
              <a:tblGrid>
                <a:gridCol w="721625"/>
                <a:gridCol w="3217350"/>
                <a:gridCol w="781075"/>
                <a:gridCol w="3157900"/>
              </a:tblGrid>
              <a:tr h="40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Pg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Left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Pg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Right</a:t>
                      </a:r>
                      <a:endParaRPr sz="1600" b="1"/>
                    </a:p>
                  </a:txBody>
                  <a:tcPr marL="91425" marR="91425" marT="91425" marB="91425"/>
                </a:tc>
              </a:tr>
              <a:tr h="54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Starters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33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TOC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54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34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 secrets of medical examiners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35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Death, Dying, Entomology notes</a:t>
                      </a:r>
                      <a:endParaRPr sz="1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Manner of Death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 man with a heart condition is attacked and dies from a heart attack during the assault.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accident, natural or homicide?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An elderly woman dies after being kept from receiving proper health care by her son.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accident, natural, or homicide?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600200"/>
            <a:ext cx="2590800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4038600"/>
            <a:ext cx="3581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Manner of Death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In both cases it is…… HOMICIDE!!!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But, can you prove it in court????</a:t>
            </a:r>
            <a:endParaRPr/>
          </a:p>
        </p:txBody>
      </p:sp>
      <p:pic>
        <p:nvPicPr>
          <p:cNvPr id="260" name="Google Shape;26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Cause and Mechanism</a:t>
            </a:r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Cause of Death – disease, injury, stroke, heart attack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Homicide – shooting, burning, drowning, strangulation,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Mechanism of Death – specific change that brought about death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cause is shooting – loss of blood, ceasing of brain function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cause is heart attack – pulmonary arrest (stops beating)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Cause and Mechanism</a:t>
            </a:r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“massive trauma to the body leading to pulmonary arrest”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Cause?</a:t>
            </a:r>
            <a:endParaRPr/>
          </a:p>
          <a:p>
            <a:pPr marL="742950" marR="0" lvl="1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Mechanism?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How long after death does…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Livor mortis?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Rigor mortis?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Algor mortis?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It is ALWAYS important to record surrounding temps, environment, clothing, wind, sun, etc to use when calculating time of death!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Livor Mortis</a:t>
            </a:r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Means “death color”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Begins two hours after death occurs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2-8 hours after death – push area of body and color will disappear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More than 8 hours after death – color will remain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Temperature has an effect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Cooler temp – occurs slower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Warmer temp – occurs faster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Graphic picture alert! </a:t>
            </a:r>
            <a:endParaRPr/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1" name="Google Shape;2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600" y="2114823"/>
            <a:ext cx="6927225" cy="34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Livor Mortis</a:t>
            </a:r>
            <a:endParaRPr/>
          </a:p>
        </p:txBody>
      </p:sp>
      <p:pic>
        <p:nvPicPr>
          <p:cNvPr id="297" name="Google Shape;297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4" name="Google Shape;30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"/>
            <a:ext cx="5334000" cy="32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2752725"/>
            <a:ext cx="5232400" cy="403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Livor Mortis</a:t>
            </a: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Can tell you what position a body was in the first 8 hours after death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Blood pooled at face, chest – body face down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Blood pooled at back, buttocks, back of head – body face up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What if blood is pooled in lower legs and feet, lower arms and hands?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Can also tell if the body was moved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Dual lividity (pooling of blood)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Occurs if person left in killed position at least 2 hours and then moved before lividity is permanent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Very common in homicide victims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9 Secrets of Coroners and Medical Examiners… 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main difference between a medical examiner and a coroner?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Legal Death Investigator?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thanatologist?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medical examiners just “doctors doing doctor work?”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would medical examiners need to call in specialists in other fields of forensics?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Rigor Mortis</a:t>
            </a:r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Means “death stiffness”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Occurs because muscles unable to relax, they stay contracted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Caused by a build-up of calcium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Begins within 2 hours after death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Body is most rigid at about 12 hours after death and slowly declines to about 36 hours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Some variables may extend it past 36 hours up to 48 hours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Starts in the head and slowly works its way down to legs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5" name="Google Shape;325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381000"/>
            <a:ext cx="7010400" cy="5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Graphic picture alert! </a:t>
            </a:r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00" y="1699877"/>
            <a:ext cx="7662500" cy="38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Rigor Mortis</a:t>
            </a:r>
            <a:endParaRPr/>
          </a:p>
        </p:txBody>
      </p:sp>
      <p:pic>
        <p:nvPicPr>
          <p:cNvPr id="338" name="Google Shape;338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76200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6525" y="3581400"/>
            <a:ext cx="6465887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Factors that affect when rigor mortis sets in and how long it lasts</a:t>
            </a:r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Ambient temp –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cooler the body, slower the onset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warmer the body, faster the onset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Person’s weight –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Body fat stores extra oxygen, will slow down onset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Type of clothing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Presence of clothing speeds onset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Naked bodies slow onset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Factors that affect when rigor mortis sets in and how long it lasts</a:t>
            </a:r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 startAt="4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Illness –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Fever –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Hypothermia – 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 startAt="4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Level of physical activity shortly before death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Exercise or struggling will increase onset rate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 startAt="4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Sun exposure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Direct sunlight makes body warmer – increases onset rate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Algor Mortis</a:t>
            </a:r>
            <a:endParaRPr/>
          </a:p>
        </p:txBody>
      </p:sp>
      <p:sp>
        <p:nvSpPr>
          <p:cNvPr id="364" name="Google Shape;364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Means “death heat”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Thermometer inserted into liver as standard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Timeline: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0-12 hours after death: 1.4°F per hour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&gt; 12 hours after death: 0.7° F per hour until reaching surrounding temp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Factors affecting heat loss: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Cooler environment – loses heat faster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More body fat, clothing – loses heat slower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1" name="Google Shape;37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09600"/>
            <a:ext cx="8724900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Other Factors also Used for Time of Death</a:t>
            </a:r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•"/>
            </a:pPr>
            <a:r>
              <a:rPr lang="en-US" sz="32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Stomach Contents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•"/>
            </a:pPr>
            <a:r>
              <a:rPr lang="en-US" sz="32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Potassium present ocular fluid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8" name="Google Shape;378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9575" y="1600200"/>
            <a:ext cx="2355850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14987" y="3941762"/>
            <a:ext cx="2105025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9 Secrets of Coroners and Medical Examiners… 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main difference between a medical examiner and a coroner?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Legal Death Investigator?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thanatologist?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medical examiners just “doctors doing doctor work?”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aramond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would medical examiners need to call in specialists in other fields of forensics?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Stages of Decomposition</a:t>
            </a:r>
            <a:endParaRPr/>
          </a:p>
        </p:txBody>
      </p:sp>
      <p:sp>
        <p:nvSpPr>
          <p:cNvPr id="385" name="Google Shape;38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Within two days after death: Initial Decay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Cell autolysis begins.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Green and purplish staining occurs from blood decomposition.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Skin takes on a marbled appearance.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Face becomes discolored.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After four days: Putrefaction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Skin blisters.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Abdomen swells with carbon dioxide (released by bacteria living in the intestines).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Stages of Decomposition</a:t>
            </a:r>
            <a:endParaRPr/>
          </a:p>
        </p:txBody>
      </p:sp>
      <p:sp>
        <p:nvSpPr>
          <p:cNvPr id="391" name="Google Shape;391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 startAt="3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Within six to ten days: Putrefaction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Corpse continues to bloat with CO</a:t>
            </a:r>
            <a:r>
              <a:rPr lang="en-US" sz="2400" b="0" i="0" u="none" strike="noStrike" cap="none" baseline="-250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as bacteria continue to feed on tissues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Eventually, gas causes chest and abdominal cavities to burst and collapse.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Fluids begin to leak from body openings as cell membranes rupture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Eyeballs and other tissues liquify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Skin Sloughs off</a:t>
            </a:r>
            <a:endParaRPr/>
          </a:p>
        </p:txBody>
      </p:sp>
      <p:pic>
        <p:nvPicPr>
          <p:cNvPr id="392" name="Google Shape;39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876800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Stages of Decomposition Named!</a:t>
            </a:r>
            <a:endParaRPr/>
          </a:p>
        </p:txBody>
      </p:sp>
      <p:sp>
        <p:nvSpPr>
          <p:cNvPr id="398" name="Google Shape;39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Initial Decay –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0-3 days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Putrefaction – 4-10 days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Black Putrefaction – 10-20 days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Very strong odor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Parts of flesh appear black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Gases escape and corpse collapses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Butyric Fermentation – 20-50 days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Corpse is beginning to dry out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Most of flesh is gone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Dry Decay – 50 days or more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Corpse is almost dry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Further decay is slow due to lack of moisture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Factors that affect Speed of Decomposition</a:t>
            </a:r>
            <a:endParaRPr/>
          </a:p>
        </p:txBody>
      </p:sp>
      <p:sp>
        <p:nvSpPr>
          <p:cNvPr id="404" name="Google Shape;404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Age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Young decompose faster than elderly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Size of body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Overweight people decompose faster than smaller people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Temperature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Naked bodies decompose faster than clothed bodies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Lower, extremely high temps preserve corpses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Lower temps prevent bacterial growth, slow decomposition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Decompose fastest – 70 to 99˚F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Environment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Bodies decompose more quickly in air (oxygen rich)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More slowly in water, or buried</a:t>
            </a:r>
            <a:endParaRPr/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10" name="Google Shape;410;p62" title="The fascinating process of human decomposition - from YouTub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6776"/>
            <a:ext cx="8799150" cy="659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Stop Here for Today </a:t>
            </a:r>
            <a:endParaRPr/>
          </a:p>
        </p:txBody>
      </p:sp>
      <p:sp>
        <p:nvSpPr>
          <p:cNvPr id="416" name="Google Shape;416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Thursday 3/22</a:t>
            </a:r>
            <a:endParaRPr/>
          </a:p>
        </p:txBody>
      </p:sp>
      <p:sp>
        <p:nvSpPr>
          <p:cNvPr id="422" name="Google Shape;422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Pick up an article (pg 36) and start reading &amp; answering the questions </a:t>
            </a:r>
            <a:endParaRPr/>
          </a:p>
        </p:txBody>
      </p:sp>
      <p:pic>
        <p:nvPicPr>
          <p:cNvPr id="423" name="Google Shape;42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25" y="2851200"/>
            <a:ext cx="1928625" cy="38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750" y="2833628"/>
            <a:ext cx="1928625" cy="391534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4"/>
          <p:cNvSpPr/>
          <p:nvPr/>
        </p:nvSpPr>
        <p:spPr>
          <a:xfrm>
            <a:off x="1004800" y="2942975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4"/>
          <p:cNvSpPr/>
          <p:nvPr/>
        </p:nvSpPr>
        <p:spPr>
          <a:xfrm>
            <a:off x="1058100" y="34125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4"/>
          <p:cNvSpPr/>
          <p:nvPr/>
        </p:nvSpPr>
        <p:spPr>
          <a:xfrm>
            <a:off x="1058100" y="3882025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4"/>
          <p:cNvSpPr/>
          <p:nvPr/>
        </p:nvSpPr>
        <p:spPr>
          <a:xfrm>
            <a:off x="956550" y="451015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4"/>
          <p:cNvSpPr/>
          <p:nvPr/>
        </p:nvSpPr>
        <p:spPr>
          <a:xfrm>
            <a:off x="956550" y="475225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4"/>
          <p:cNvSpPr/>
          <p:nvPr/>
        </p:nvSpPr>
        <p:spPr>
          <a:xfrm>
            <a:off x="1058100" y="5138275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4"/>
          <p:cNvSpPr/>
          <p:nvPr/>
        </p:nvSpPr>
        <p:spPr>
          <a:xfrm>
            <a:off x="1058100" y="58470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4"/>
          <p:cNvSpPr/>
          <p:nvPr/>
        </p:nvSpPr>
        <p:spPr>
          <a:xfrm>
            <a:off x="956550" y="60920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4"/>
          <p:cNvSpPr/>
          <p:nvPr/>
        </p:nvSpPr>
        <p:spPr>
          <a:xfrm>
            <a:off x="5801650" y="28512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4"/>
          <p:cNvSpPr/>
          <p:nvPr/>
        </p:nvSpPr>
        <p:spPr>
          <a:xfrm>
            <a:off x="5656750" y="334335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4"/>
          <p:cNvSpPr/>
          <p:nvPr/>
        </p:nvSpPr>
        <p:spPr>
          <a:xfrm>
            <a:off x="5656750" y="4030925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4"/>
          <p:cNvSpPr/>
          <p:nvPr/>
        </p:nvSpPr>
        <p:spPr>
          <a:xfrm>
            <a:off x="5656750" y="42725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4"/>
          <p:cNvSpPr/>
          <p:nvPr/>
        </p:nvSpPr>
        <p:spPr>
          <a:xfrm>
            <a:off x="5656750" y="47185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4"/>
          <p:cNvSpPr/>
          <p:nvPr/>
        </p:nvSpPr>
        <p:spPr>
          <a:xfrm>
            <a:off x="5760925" y="516450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4"/>
          <p:cNvSpPr/>
          <p:nvPr/>
        </p:nvSpPr>
        <p:spPr>
          <a:xfrm>
            <a:off x="5801650" y="5847000"/>
            <a:ext cx="1395000" cy="2487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4"/>
          <p:cNvSpPr/>
          <p:nvPr/>
        </p:nvSpPr>
        <p:spPr>
          <a:xfrm>
            <a:off x="6061113" y="6093650"/>
            <a:ext cx="1539900" cy="2838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13 Secrets of Forensic Entomologists</a:t>
            </a:r>
            <a:endParaRPr/>
          </a:p>
        </p:txBody>
      </p:sp>
      <p:sp>
        <p:nvSpPr>
          <p:cNvPr id="446" name="Google Shape;44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are flies the true heroes of the field? What are they specifically attracted to?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postmortem interval and how can flies be used to calculate it?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could the absence of flies/larva on a body mean?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wouldn’t the forensic entomologists want to know if the death is natural or criminal? 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could drugs affect larval development?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did the case of missing Mindy Tran help the field of forensic entomology as a whole?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the colonization pattern of a body help determine any wound patterns?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Garamond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is the CSI effect a dangerous thing?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Forensic Entomology</a:t>
            </a:r>
            <a:endParaRPr/>
          </a:p>
        </p:txBody>
      </p:sp>
      <p:pic>
        <p:nvPicPr>
          <p:cNvPr id="452" name="Google Shape;452;p66" descr="forensic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47800"/>
            <a:ext cx="75438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58" name="Google Shape;458;p67" title="CSI Special Insects Unit- Forensic Entomology - from YouTub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613" y="169940"/>
            <a:ext cx="8360776" cy="62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9 Secrets of Coroners and Medical Examiners… 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6. How are medical examiners an “advocate for the dead”?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 Why must medical examiners be careful at a crime scene as well?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8. What are some differences between the way MEs really are and how they are portrayed on TV?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9. How do MEs also work with the living?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10. What does Herick mean when he says “death informs their outlook on life”?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Forensic Entomology</a:t>
            </a:r>
            <a:endParaRPr/>
          </a:p>
        </p:txBody>
      </p:sp>
      <p:sp>
        <p:nvSpPr>
          <p:cNvPr id="464" name="Google Shape;464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Forensic Protocol to Collect Insect Evidence: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On Body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Above Body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Below Body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Surrounding Environment</a:t>
            </a:r>
            <a:endParaRPr/>
          </a:p>
        </p:txBody>
      </p:sp>
      <p:pic>
        <p:nvPicPr>
          <p:cNvPr id="465" name="Google Shape;465;p68" descr="detec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895600"/>
            <a:ext cx="20955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Common Insects of Decomposition</a:t>
            </a:r>
            <a:endParaRPr/>
          </a:p>
        </p:txBody>
      </p:sp>
      <p:sp>
        <p:nvSpPr>
          <p:cNvPr id="471" name="Google Shape;471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56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Any insect containing maggot stage of life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Most common is blow fly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Tiny wasps – lay their eggs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Larvae live inside maggots as parasites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Cheese Skippers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Attracted to seeping bodily fluids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Mites and Beetles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Favor drier conditions</a:t>
            </a:r>
            <a:endParaRPr/>
          </a:p>
        </p:txBody>
      </p:sp>
      <p:pic>
        <p:nvPicPr>
          <p:cNvPr id="472" name="Google Shape;47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676400"/>
            <a:ext cx="2438400" cy="10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2819400"/>
            <a:ext cx="1752600" cy="116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4038600"/>
            <a:ext cx="164782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5334000"/>
            <a:ext cx="1447800" cy="13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9" descr="roves beet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2400" y="5181600"/>
            <a:ext cx="10604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Life Cycle of Blow Fly</a:t>
            </a:r>
            <a:endParaRPr/>
          </a:p>
        </p:txBody>
      </p:sp>
      <p:sp>
        <p:nvSpPr>
          <p:cNvPr id="482" name="Google Shape;482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Egg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Three Larval Stages (aka instar)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Early and late pupal stage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Adult </a:t>
            </a:r>
            <a:endParaRPr/>
          </a:p>
        </p:txBody>
      </p:sp>
      <p:pic>
        <p:nvPicPr>
          <p:cNvPr id="483" name="Google Shape;483;p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33600"/>
            <a:ext cx="40386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1"/>
          <p:cNvGraphicFramePr/>
          <p:nvPr/>
        </p:nvGraphicFramePr>
        <p:xfrm>
          <a:off x="228600" y="7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{B6225C68-BD24-4667-8026-6E1DC39162D5}</a:tableStyleId>
              </a:tblPr>
              <a:tblGrid>
                <a:gridCol w="1447800"/>
                <a:gridCol w="1524000"/>
                <a:gridCol w="1905000"/>
                <a:gridCol w="3886200"/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Stage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first appears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Stage Duration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Characteristics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Egg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Soon after death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Found in moist, warm areas of body.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Mouth, ears, anus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Larva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(Instar 1)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1.8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spiracle slit near anus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Thin body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Larva 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(Instar 2)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2.5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15-20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spiracle slits near anus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Starts feeding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Larva 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(Instar 3)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4-5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36-56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spiracle slits near anus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Fat body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Pre-pupa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8-12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86-180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Larvae start to migrate away from body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Early and late pupa stages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18-24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6-12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Immobile, doesn’t feed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Changes to dark brown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Adult</a:t>
                      </a:r>
                      <a:endParaRPr/>
                    </a:p>
                  </a:txBody>
                  <a:tcPr marL="0" marR="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21-24 days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Several weeks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Hatched from larvae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Immobile for first few hours</a:t>
                      </a:r>
                      <a:endParaRPr/>
                    </a:p>
                  </a:txBody>
                  <a:tcPr marL="0" marR="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Time of Death and Blow Fly Stage</a:t>
            </a:r>
            <a:endParaRPr/>
          </a:p>
        </p:txBody>
      </p:sp>
      <p:sp>
        <p:nvSpPr>
          <p:cNvPr id="494" name="Google Shape;494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76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a corpse contains blowfly eggs the approximate time of death would be 24 hours or less.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a corpse contains third-stage larvae, time of death is approximately 4-5 days.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a corpse contains pupae, time of death would be approximately 18-24 days.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5" name="Google Shape;49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590800"/>
            <a:ext cx="34290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Factors that affect Insect Development</a:t>
            </a:r>
            <a:endParaRPr/>
          </a:p>
        </p:txBody>
      </p:sp>
      <p:sp>
        <p:nvSpPr>
          <p:cNvPr id="501" name="Google Shape;501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Temperature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Moisture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Wind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Time of day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Season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Exposure to elements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Variations among individual insects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Use of insects to predict time of death is only an estimate!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All environmental variations must be recorded at time of collection!!!!!</a:t>
            </a:r>
            <a:endParaRPr/>
          </a:p>
        </p:txBody>
      </p:sp>
      <p:pic>
        <p:nvPicPr>
          <p:cNvPr id="502" name="Google Shape;502;p73" descr="Image Copyright 1998-2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05000"/>
            <a:ext cx="3335337" cy="172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Accumulated Degree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Hours (ADH)</a:t>
            </a:r>
            <a:endParaRPr/>
          </a:p>
        </p:txBody>
      </p:sp>
      <p:sp>
        <p:nvSpPr>
          <p:cNvPr id="508" name="Google Shape;508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Preserve some insects from the crime scene so you know exactly how old they are at the time of discovery of the body.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At the crime lab, raise some of the insects from the crime scene in the same conditions of those at the crime scene.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Record the length of time for development under the specific conditions found at the crime scene.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Compare the insects raised at the crime lab to those found at the crime scene.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More….</a:t>
            </a:r>
            <a:endParaRPr/>
          </a:p>
        </p:txBody>
      </p:sp>
      <p:sp>
        <p:nvSpPr>
          <p:cNvPr id="514" name="Google Shape;514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Other forensic uses for entomology include: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If insects from another region are found, body was most likely moved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5" name="Google Shape;515;p75" descr="CRIM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581400"/>
            <a:ext cx="3886200" cy="273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1" name="Google Shape;521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2" name="Google Shape;522;p76" title="Decomposition of Baby Pigs - from YouTub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9450"/>
            <a:ext cx="8394875" cy="6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Google Shape;528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9" name="Google Shape;529;p77" title="Caged pig. Forensic experiment in the ocean. - from YouTub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7800"/>
            <a:ext cx="8570381" cy="64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Death and Decomposition</a:t>
            </a: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Summary</a:t>
            </a:r>
            <a:endParaRPr/>
          </a:p>
        </p:txBody>
      </p:sp>
      <p:sp>
        <p:nvSpPr>
          <p:cNvPr id="535" name="Google Shape;535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Manner of death refers to how the death occurred.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Cause of death refers to what led to the death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Mechanism of death refers to the specific bodily function resulting in death.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Several things can be used in determining time of death including: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Livor mortis, rigor mortis, algor mortis, stomach contents, stages of decomposition, and entomology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41" name="Google Shape;541;p79" descr="collec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70"/>
          <a:stretch/>
        </p:blipFill>
        <p:spPr>
          <a:xfrm>
            <a:off x="2286000" y="762000"/>
            <a:ext cx="4732337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47" name="Google Shape;547;p80" title="Dirty_Jobs_-_Killing_Evidenc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50" y="144464"/>
            <a:ext cx="8758750" cy="6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will we cover in this section?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Distinguish between the five manners of death: natural, accidental, homicidal, suicidal, undetermined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Use evidence or rigor, algor, and livor mortis to calculate the approximate time of death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Describe the stages of decomposition of a corpse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Explain how time of death can be estimated using insect evidence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Describe how various environmental factors may influence estimated time of death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Vocabulary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Algor mortis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cooling of the body after death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Autolysis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spontaneous break-down of cells as they self-digest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Cause of death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immediate reaction for a person’s death (i.e. heart attack)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Death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cessation, or end, of life</a:t>
            </a:r>
            <a:endParaRPr/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Decomposition</a:t>
            </a: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process of rotting and breaking down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Vocabulary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None/>
            </a:pP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6.   </a:t>
            </a:r>
            <a:r>
              <a:rPr lang="en-US" sz="23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Forensic Entomology</a:t>
            </a: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 – the study of insects as they pertain to legal issues</a:t>
            </a:r>
            <a:endParaRPr sz="2300" b="1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3400" marR="0" lvl="0" indent="-5334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AutoNum type="arabicPeriod" startAt="7"/>
            </a:pPr>
            <a:r>
              <a:rPr lang="en-US" sz="23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Livor Mortis – </a:t>
            </a: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the pooling of blood in tissues after death resulting in a reddish color of the skin</a:t>
            </a:r>
            <a:endParaRPr/>
          </a:p>
          <a:p>
            <a:pPr marL="533400" marR="0" lvl="0" indent="-5334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AutoNum type="arabicPeriod" startAt="7"/>
            </a:pPr>
            <a:r>
              <a:rPr lang="en-US" sz="23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Manner of Death – </a:t>
            </a: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one of four means by which someone dies (natural, etc.)</a:t>
            </a:r>
            <a:endParaRPr/>
          </a:p>
          <a:p>
            <a:pPr marL="533400" marR="0" lvl="0" indent="-5334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AutoNum type="arabicPeriod" startAt="7"/>
            </a:pPr>
            <a:r>
              <a:rPr lang="en-US" sz="23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Mechanism of Death – </a:t>
            </a: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the specific body failure that leads to death</a:t>
            </a:r>
            <a:endParaRPr/>
          </a:p>
          <a:p>
            <a:pPr marL="533400" marR="0" lvl="0" indent="-5334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AutoNum type="arabicPeriod" startAt="7"/>
            </a:pPr>
            <a:r>
              <a:rPr lang="en-US" sz="23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Rigor Mortis – </a:t>
            </a:r>
            <a:r>
              <a:rPr lang="en-US" sz="23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the stiffening of skeletal muscles after death</a:t>
            </a:r>
            <a:endParaRPr sz="2300" b="1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3362" algn="l" rtl="0"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725"/>
              <a:buFont typeface="Noto Sans Symbols"/>
              <a:buNone/>
            </a:pPr>
            <a:endParaRPr sz="2300" b="1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Manner of Death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Natural – interruption and failure of body functions resulting from age or disease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i.e. – heart failure, cancer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Accidental – caused by unplanned events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i.e. – car accidents, falling from a ladder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Suicide – person purposefully kill oneself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i.e – hanging, drug overdose, gunshot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Homicide – death of one person caused by another person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Undetermined – listed as the official cause when cause cannot be determined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On-screen Show (4:3)</PresentationFormat>
  <Paragraphs>298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Garamond</vt:lpstr>
      <vt:lpstr>Arial</vt:lpstr>
      <vt:lpstr>Verdana</vt:lpstr>
      <vt:lpstr>Noto Sans Symbols</vt:lpstr>
      <vt:lpstr>1_Level</vt:lpstr>
      <vt:lpstr>Level</vt:lpstr>
      <vt:lpstr>Default Design</vt:lpstr>
      <vt:lpstr>Wednesday 3/21</vt:lpstr>
      <vt:lpstr>9 Secrets of Coroners and Medical Examiners… </vt:lpstr>
      <vt:lpstr>9 Secrets of Coroners and Medical Examiners… </vt:lpstr>
      <vt:lpstr>9 Secrets of Coroners and Medical Examiners… </vt:lpstr>
      <vt:lpstr>Death and Decomposition</vt:lpstr>
      <vt:lpstr>What will we cover in this section?</vt:lpstr>
      <vt:lpstr>Vocabulary</vt:lpstr>
      <vt:lpstr>Vocabulary</vt:lpstr>
      <vt:lpstr>Manner of Death</vt:lpstr>
      <vt:lpstr>Manner of Death</vt:lpstr>
      <vt:lpstr>Manner of Death</vt:lpstr>
      <vt:lpstr>Cause and Mechanism</vt:lpstr>
      <vt:lpstr>Cause and Mechanism</vt:lpstr>
      <vt:lpstr>PowerPoint Presentation</vt:lpstr>
      <vt:lpstr>Livor Mortis</vt:lpstr>
      <vt:lpstr>Graphic picture alert! </vt:lpstr>
      <vt:lpstr>Livor Mortis</vt:lpstr>
      <vt:lpstr>PowerPoint Presentation</vt:lpstr>
      <vt:lpstr>Livor Mortis</vt:lpstr>
      <vt:lpstr>Rigor Mortis</vt:lpstr>
      <vt:lpstr>PowerPoint Presentation</vt:lpstr>
      <vt:lpstr>Graphic picture alert! </vt:lpstr>
      <vt:lpstr>Rigor Mortis</vt:lpstr>
      <vt:lpstr>PowerPoint Presentation</vt:lpstr>
      <vt:lpstr>Factors that affect when rigor mortis sets in and how long it lasts</vt:lpstr>
      <vt:lpstr>Factors that affect when rigor mortis sets in and how long it lasts</vt:lpstr>
      <vt:lpstr>Algor Mortis</vt:lpstr>
      <vt:lpstr>PowerPoint Presentation</vt:lpstr>
      <vt:lpstr>Other Factors also Used for Time of Death</vt:lpstr>
      <vt:lpstr>Stages of Decomposition</vt:lpstr>
      <vt:lpstr>Stages of Decomposition</vt:lpstr>
      <vt:lpstr>Stages of Decomposition Named!</vt:lpstr>
      <vt:lpstr>Factors that affect Speed of Decomposition</vt:lpstr>
      <vt:lpstr>PowerPoint Presentation</vt:lpstr>
      <vt:lpstr>Stop Here for Today </vt:lpstr>
      <vt:lpstr>Thursday 3/22</vt:lpstr>
      <vt:lpstr>13 Secrets of Forensic Entomologists</vt:lpstr>
      <vt:lpstr>Forensic Entomology</vt:lpstr>
      <vt:lpstr>PowerPoint Presentation</vt:lpstr>
      <vt:lpstr>Forensic Entomology</vt:lpstr>
      <vt:lpstr>Common Insects of Decomposition</vt:lpstr>
      <vt:lpstr>Life Cycle of Blow Fly</vt:lpstr>
      <vt:lpstr>PowerPoint Presentation</vt:lpstr>
      <vt:lpstr>Time of Death and Blow Fly Stage</vt:lpstr>
      <vt:lpstr>Factors that affect Insect Development</vt:lpstr>
      <vt:lpstr>Accumulated Degree  Hours (ADH)</vt:lpstr>
      <vt:lpstr>More….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3/21</dc:title>
  <dc:creator>Lisa Holler</dc:creator>
  <cp:lastModifiedBy>Lisa Holler</cp:lastModifiedBy>
  <cp:revision>1</cp:revision>
  <dcterms:modified xsi:type="dcterms:W3CDTF">2018-10-25T19:37:28Z</dcterms:modified>
</cp:coreProperties>
</file>