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5423CC-811F-483F-9A12-ED85B4D3563D}">
  <a:tblStyle styleId="{635423CC-811F-483F-9A12-ED85B4D3563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9829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94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30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88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41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992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7404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1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535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078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675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281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247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Google Shape;2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42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53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147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" name="Google Shape;25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872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" name="Google Shape;2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590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0" name="Google Shape;29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130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1" name="Google Shape;32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205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4" name="Google Shape;35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105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3" name="Google Shape;39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4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968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0" name="Google Shape;43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857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7" name="Google Shape;43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544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4" name="Google Shape;44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5774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4" name="Google Shape;45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447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1" name="Google Shape;46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923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8" name="Google Shape;47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178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6" name="Google Shape;48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6101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3" name="Google Shape;49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697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696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6" name="Google Shape;50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42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3968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3" name="Google Shape;51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03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0" name="Google Shape;52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9031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7" name="Google Shape;52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102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3" name="Google Shape;54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526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0" name="Google Shape;55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3880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23151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Google Shape;56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 often associated with the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Paraphilias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(devaint sexual arousal &amp; fetishes) and as a conbsequence some emphasize the importance of fantasy in creating the conditions for SK motivation: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Holmes and DeBurger Typology [1988] based on assumption that it is psycho-genic [psychologically rewarding not insanity or gain], motives are evident only to the killer  in an "intrinsic locus of motives" see the usefulness of the techniques of neutralisation idea and other socio-psychological theories of crime causation as well.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362383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Disorganised  killers often will behave predictably after murder and usually are more easily caught than -- go to the crime scene, attend funeral, keep a diary, mood changes, religious revival, change employment, write to newspapers about vicitms etc.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30850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3453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11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67061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6334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736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4" name="Google Shape;60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Firesetting [juveniles] arson [adults] is considered by some psychologist as a good example of the connection to family dysfunction which is the essential pathology of poor socialisation. Hickey reports a US sudy of 1,200 juvenile firestarters [90% male] which found common psychological and behavioral problems and he argues this is the most persistent of deviant behaviours from childhood to adult whereas many childhood delinquency disappear with adulthood [but often this is because they can do those things they want to without breaking the law!!].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8594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51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513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92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12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Profiling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981200"/>
            <a:ext cx="5348288" cy="4006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– Crime Assessment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 behind the crime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Premeditated and planned?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Impulsive and no plan?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Modus Operandi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method of operation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Signature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—repeating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habit at each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 scene</a:t>
            </a:r>
            <a:endParaRPr/>
          </a:p>
        </p:txBody>
      </p:sp>
      <p:pic>
        <p:nvPicPr>
          <p:cNvPr id="156" name="Google Shape;156;p22" descr="50894_f15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3124200"/>
            <a:ext cx="2487613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– Criminal Profile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typical profile includes estimates of: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characteristics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and beliefs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the profile with the decision process models (stage 2) and reconstruction of the crime scene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– Investigation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Begins after profiler submits written report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 and evaluate suspects that match the profile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– Apprehension</a:t>
            </a:r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Apprehend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Interrogate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Victimology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(Obj 15.4, 15.5, 15.6)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person who has experienced harm, injuries, loss, or death.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Victimology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study victims who have been affected by crime, accidents, or natural disasters.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6" descr="50894_f15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4343400"/>
            <a:ext cx="5029200" cy="17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 Risk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is very subjective</a:t>
            </a:r>
            <a:endParaRPr/>
          </a:p>
        </p:txBody>
      </p:sp>
      <p:pic>
        <p:nvPicPr>
          <p:cNvPr id="193" name="Google Shape;193;p27" descr="50894_f1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41" y="2743200"/>
            <a:ext cx="9193339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 Risk</a:t>
            </a:r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838200" y="3429000"/>
            <a:ext cx="3770313" cy="265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Aggressive nature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Impulsive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Anxious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Passive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Thrives on attention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2"/>
          </p:nvPr>
        </p:nvSpPr>
        <p:spPr>
          <a:xfrm>
            <a:off x="4760913" y="3429000"/>
            <a:ext cx="3770312" cy="265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Self-inflicted injuries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self-image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Exhibits addictive behaviors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762000" y="2438400"/>
            <a:ext cx="7848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838200" y="2438400"/>
            <a:ext cx="78486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risks are considered from the perspective of the victim’s age, job, and criminal background.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Victimology Assessment</a:t>
            </a: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crime scene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the victim know the perpetrator?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victim suspect anyone in particular and why?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the victim reported similar or other crimes in which he or she was the victim?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victim carrying a weapon? Does the victim own a weapon?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the victim been in any other police reports in the past?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Victimology Assessment</a:t>
            </a: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Forensics and profiling working together: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of the victim’s general physical characteristics, including eye color, hair color, weight, and ethnicity?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the victim work and what is his or her work schedule?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victim have a criminal history? If so, investigators will ask the victim to explain.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victim’s daily routine?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Victimology Assessment</a:t>
            </a:r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together (cont’d):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contact information of the victim’s family members, friends, and coworkers?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victim’s medical history, including mental health records?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medications is the victim taking?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victim’s education level?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the victim live and with whom?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timeline of events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Introduction—Vocabulary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profiler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—a person who infers the personality and characteristics of a suspect based on information gathered from a crime scene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Modus operandi (MO)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—also referred to as the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 of operation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recognized pattern of behavior in the commission of a crime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Profiling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two minutes to draw a map of Irvine.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Geographical profiling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set of techniques for making inferences about crime and criminals from the location and timing of offences.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 mapping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 the crimes on the map then decide...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offenders do you think are responsible and why?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other suggestions can you make about the offender(s)?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 mapping</a:t>
            </a:r>
            <a:endParaRPr/>
          </a:p>
        </p:txBody>
      </p:sp>
      <p:pic>
        <p:nvPicPr>
          <p:cNvPr id="258" name="Google Shape;258;p36" descr="Southfields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00" y="92075"/>
            <a:ext cx="8599488" cy="655161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/>
        </p:nvSpPr>
        <p:spPr>
          <a:xfrm>
            <a:off x="285750" y="6357938"/>
            <a:ext cx="3000375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streetmap.co.uk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 mapping</a:t>
            </a:r>
            <a:endParaRPr/>
          </a:p>
        </p:txBody>
      </p:sp>
      <p:pic>
        <p:nvPicPr>
          <p:cNvPr id="266" name="Google Shape;266;p37" descr="Southfields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00" y="92075"/>
            <a:ext cx="8599488" cy="655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37"/>
          <p:cNvGrpSpPr/>
          <p:nvPr/>
        </p:nvGrpSpPr>
        <p:grpSpPr>
          <a:xfrm>
            <a:off x="928688" y="785813"/>
            <a:ext cx="5929312" cy="4857750"/>
            <a:chOff x="928662" y="785794"/>
            <a:chExt cx="5929354" cy="4857784"/>
          </a:xfrm>
        </p:grpSpPr>
        <p:sp>
          <p:nvSpPr>
            <p:cNvPr id="268" name="Google Shape;268;p37"/>
            <p:cNvSpPr/>
            <p:nvPr/>
          </p:nvSpPr>
          <p:spPr>
            <a:xfrm>
              <a:off x="2571736" y="264318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2928926" y="285749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2714612" y="3000371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2714612" y="364331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3214678" y="342899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3071802" y="378619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500166" y="128585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1714480" y="11429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928662" y="150017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1571604" y="78579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3143240" y="492919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3357554" y="47148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3786182" y="542926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3071802" y="55007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3071802" y="235743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2143108" y="357187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5715008" y="19288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6715140" y="207167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5643570" y="221455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37"/>
          <p:cNvSpPr txBox="1"/>
          <p:nvPr/>
        </p:nvSpPr>
        <p:spPr>
          <a:xfrm>
            <a:off x="285750" y="6357938"/>
            <a:ext cx="3000375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streetmap.co.uk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Offence clusters</a:t>
            </a:r>
            <a:endParaRPr/>
          </a:p>
        </p:txBody>
      </p:sp>
      <p:grpSp>
        <p:nvGrpSpPr>
          <p:cNvPr id="294" name="Google Shape;294;p38"/>
          <p:cNvGrpSpPr/>
          <p:nvPr/>
        </p:nvGrpSpPr>
        <p:grpSpPr>
          <a:xfrm>
            <a:off x="928688" y="785813"/>
            <a:ext cx="5929312" cy="4857750"/>
            <a:chOff x="928662" y="785794"/>
            <a:chExt cx="5929354" cy="4857784"/>
          </a:xfrm>
        </p:grpSpPr>
        <p:sp>
          <p:nvSpPr>
            <p:cNvPr id="295" name="Google Shape;295;p38"/>
            <p:cNvSpPr/>
            <p:nvPr/>
          </p:nvSpPr>
          <p:spPr>
            <a:xfrm>
              <a:off x="2571736" y="264318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928926" y="285749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2714612" y="3000371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2714612" y="364331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3214678" y="342899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3071802" y="378619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1500166" y="128585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714480" y="11429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928662" y="150017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1571604" y="78579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3143240" y="492919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3357554" y="47148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3786182" y="542926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3071802" y="55007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3071802" y="235743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2143108" y="357187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5715008" y="19288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6715140" y="207167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5643570" y="221455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38"/>
          <p:cNvGrpSpPr/>
          <p:nvPr/>
        </p:nvGrpSpPr>
        <p:grpSpPr>
          <a:xfrm>
            <a:off x="785813" y="642938"/>
            <a:ext cx="6215062" cy="5286375"/>
            <a:chOff x="785786" y="642918"/>
            <a:chExt cx="6215106" cy="5286412"/>
          </a:xfrm>
        </p:grpSpPr>
        <p:sp>
          <p:nvSpPr>
            <p:cNvPr id="315" name="Google Shape;315;p38"/>
            <p:cNvSpPr/>
            <p:nvPr/>
          </p:nvSpPr>
          <p:spPr>
            <a:xfrm>
              <a:off x="785786" y="642918"/>
              <a:ext cx="1357322" cy="1357321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1857356" y="2143115"/>
              <a:ext cx="2000264" cy="2000264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5429256" y="1357298"/>
              <a:ext cx="1571636" cy="1571636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2786050" y="4572007"/>
              <a:ext cx="1357322" cy="1357323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 mapping</a:t>
            </a:r>
            <a:endParaRPr/>
          </a:p>
        </p:txBody>
      </p:sp>
      <p:pic>
        <p:nvPicPr>
          <p:cNvPr id="325" name="Google Shape;325;p39" descr="Southfields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00" y="92075"/>
            <a:ext cx="8599488" cy="655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39"/>
          <p:cNvGrpSpPr/>
          <p:nvPr/>
        </p:nvGrpSpPr>
        <p:grpSpPr>
          <a:xfrm>
            <a:off x="928688" y="785813"/>
            <a:ext cx="5929312" cy="4857750"/>
            <a:chOff x="928662" y="785794"/>
            <a:chExt cx="5929354" cy="4857784"/>
          </a:xfrm>
        </p:grpSpPr>
        <p:sp>
          <p:nvSpPr>
            <p:cNvPr id="327" name="Google Shape;327;p39"/>
            <p:cNvSpPr/>
            <p:nvPr/>
          </p:nvSpPr>
          <p:spPr>
            <a:xfrm>
              <a:off x="2571736" y="264318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2928926" y="285749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2714612" y="3000371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2714612" y="364331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3214678" y="342899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3071802" y="378619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1500166" y="128585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1714480" y="11429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928662" y="150017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1571604" y="78579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3143240" y="492919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3357554" y="47148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3786182" y="542926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3071802" y="55007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3071802" y="235743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2143108" y="357187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5715008" y="19288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6715140" y="207167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5643570" y="221455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39"/>
          <p:cNvGrpSpPr/>
          <p:nvPr/>
        </p:nvGrpSpPr>
        <p:grpSpPr>
          <a:xfrm>
            <a:off x="785813" y="642938"/>
            <a:ext cx="6215062" cy="5286375"/>
            <a:chOff x="785786" y="642918"/>
            <a:chExt cx="6215106" cy="5286412"/>
          </a:xfrm>
        </p:grpSpPr>
        <p:sp>
          <p:nvSpPr>
            <p:cNvPr id="347" name="Google Shape;347;p39"/>
            <p:cNvSpPr/>
            <p:nvPr/>
          </p:nvSpPr>
          <p:spPr>
            <a:xfrm>
              <a:off x="785786" y="642918"/>
              <a:ext cx="1357322" cy="1357321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9"/>
            <p:cNvSpPr/>
            <p:nvPr/>
          </p:nvSpPr>
          <p:spPr>
            <a:xfrm>
              <a:off x="1857356" y="2143115"/>
              <a:ext cx="2000264" cy="2000264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5429256" y="1357298"/>
              <a:ext cx="1571636" cy="1571636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2786050" y="4572007"/>
              <a:ext cx="1357322" cy="1357323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39"/>
          <p:cNvSpPr txBox="1"/>
          <p:nvPr/>
        </p:nvSpPr>
        <p:spPr>
          <a:xfrm>
            <a:off x="285750" y="6357938"/>
            <a:ext cx="3000375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streetmap.co.uk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40"/>
          <p:cNvGrpSpPr/>
          <p:nvPr/>
        </p:nvGrpSpPr>
        <p:grpSpPr>
          <a:xfrm>
            <a:off x="330200" y="88900"/>
            <a:ext cx="8599488" cy="6554788"/>
            <a:chOff x="329533" y="88900"/>
            <a:chExt cx="8600185" cy="6554810"/>
          </a:xfrm>
        </p:grpSpPr>
        <p:pic>
          <p:nvPicPr>
            <p:cNvPr id="358" name="Google Shape;358;p40" descr="SouthfieldsMap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9533" y="92166"/>
              <a:ext cx="8600185" cy="65515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40"/>
            <p:cNvSpPr/>
            <p:nvPr/>
          </p:nvSpPr>
          <p:spPr>
            <a:xfrm>
              <a:off x="1197966" y="90488"/>
              <a:ext cx="2614824" cy="6542109"/>
            </a:xfrm>
            <a:custGeom>
              <a:avLst/>
              <a:gdLst/>
              <a:ahLst/>
              <a:cxnLst/>
              <a:rect l="l" t="t" r="r" b="b"/>
              <a:pathLst>
                <a:path w="2614411" h="6542468" extrusionOk="0">
                  <a:moveTo>
                    <a:pt x="0" y="0"/>
                  </a:moveTo>
                  <a:cubicBezTo>
                    <a:pt x="63321" y="1041042"/>
                    <a:pt x="126643" y="2082085"/>
                    <a:pt x="476519" y="2962141"/>
                  </a:cubicBezTo>
                  <a:cubicBezTo>
                    <a:pt x="709966" y="3688796"/>
                    <a:pt x="1103545" y="4024052"/>
                    <a:pt x="1374001" y="4410418"/>
                  </a:cubicBezTo>
                  <a:cubicBezTo>
                    <a:pt x="1644457" y="4796784"/>
                    <a:pt x="1920662" y="5030305"/>
                    <a:pt x="2099257" y="5280338"/>
                  </a:cubicBezTo>
                  <a:cubicBezTo>
                    <a:pt x="2277852" y="5530371"/>
                    <a:pt x="2359712" y="5700261"/>
                    <a:pt x="2445571" y="5910616"/>
                  </a:cubicBezTo>
                  <a:cubicBezTo>
                    <a:pt x="2531430" y="6120971"/>
                    <a:pt x="2577223" y="6435251"/>
                    <a:pt x="2614411" y="6542468"/>
                  </a:cubicBezTo>
                  <a:lnTo>
                    <a:pt x="2614411" y="6542468"/>
                  </a:ln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4292254" y="88900"/>
              <a:ext cx="3187958" cy="6540522"/>
            </a:xfrm>
            <a:custGeom>
              <a:avLst/>
              <a:gdLst/>
              <a:ahLst/>
              <a:cxnLst/>
              <a:rect l="l" t="t" r="r" b="b"/>
              <a:pathLst>
                <a:path w="3187700" h="6540500" extrusionOk="0">
                  <a:moveTo>
                    <a:pt x="0" y="6540500"/>
                  </a:moveTo>
                  <a:cubicBezTo>
                    <a:pt x="521758" y="5186891"/>
                    <a:pt x="1043517" y="3833283"/>
                    <a:pt x="1574800" y="2743200"/>
                  </a:cubicBezTo>
                  <a:cubicBezTo>
                    <a:pt x="1978557" y="1864516"/>
                    <a:pt x="2153723" y="1725598"/>
                    <a:pt x="2422540" y="1268398"/>
                  </a:cubicBezTo>
                  <a:cubicBezTo>
                    <a:pt x="2633411" y="914122"/>
                    <a:pt x="3053503" y="208703"/>
                    <a:pt x="3187700" y="0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42399" y="785815"/>
              <a:ext cx="285773" cy="214313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3285698" y="5429268"/>
              <a:ext cx="285773" cy="214314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6214873" y="1857381"/>
              <a:ext cx="285773" cy="214314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40"/>
          <p:cNvGrpSpPr/>
          <p:nvPr/>
        </p:nvGrpSpPr>
        <p:grpSpPr>
          <a:xfrm>
            <a:off x="928688" y="785813"/>
            <a:ext cx="5929312" cy="4857750"/>
            <a:chOff x="928662" y="785794"/>
            <a:chExt cx="5929354" cy="4857784"/>
          </a:xfrm>
        </p:grpSpPr>
        <p:sp>
          <p:nvSpPr>
            <p:cNvPr id="366" name="Google Shape;366;p40"/>
            <p:cNvSpPr/>
            <p:nvPr/>
          </p:nvSpPr>
          <p:spPr>
            <a:xfrm>
              <a:off x="2571736" y="264318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2928926" y="285749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2714612" y="3000371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2714612" y="364331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3214678" y="342899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3071802" y="378619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500166" y="128585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714480" y="11429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928662" y="150017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571604" y="78579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3143240" y="492919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3357554" y="47148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3786182" y="542926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3071802" y="55007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071802" y="235743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2143108" y="357187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5715008" y="19288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6715140" y="207167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5643570" y="221455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40"/>
          <p:cNvGrpSpPr/>
          <p:nvPr/>
        </p:nvGrpSpPr>
        <p:grpSpPr>
          <a:xfrm>
            <a:off x="785813" y="642938"/>
            <a:ext cx="6215062" cy="5286375"/>
            <a:chOff x="785786" y="642918"/>
            <a:chExt cx="6215106" cy="5286412"/>
          </a:xfrm>
        </p:grpSpPr>
        <p:sp>
          <p:nvSpPr>
            <p:cNvPr id="386" name="Google Shape;386;p40"/>
            <p:cNvSpPr/>
            <p:nvPr/>
          </p:nvSpPr>
          <p:spPr>
            <a:xfrm>
              <a:off x="785786" y="642918"/>
              <a:ext cx="1357322" cy="1357321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857356" y="2143115"/>
              <a:ext cx="2000264" cy="2000264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5429256" y="1357298"/>
              <a:ext cx="1571636" cy="1571636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2786050" y="4572007"/>
              <a:ext cx="1357322" cy="1357323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40"/>
          <p:cNvSpPr txBox="1"/>
          <p:nvPr/>
        </p:nvSpPr>
        <p:spPr>
          <a:xfrm>
            <a:off x="285750" y="6357938"/>
            <a:ext cx="3000375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streetmap.co.uk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41"/>
          <p:cNvGrpSpPr/>
          <p:nvPr/>
        </p:nvGrpSpPr>
        <p:grpSpPr>
          <a:xfrm>
            <a:off x="1143000" y="88900"/>
            <a:ext cx="6337300" cy="6543675"/>
            <a:chOff x="1142976" y="88900"/>
            <a:chExt cx="6337324" cy="6543720"/>
          </a:xfrm>
        </p:grpSpPr>
        <p:sp>
          <p:nvSpPr>
            <p:cNvPr id="397" name="Google Shape;397;p41"/>
            <p:cNvSpPr/>
            <p:nvPr/>
          </p:nvSpPr>
          <p:spPr>
            <a:xfrm>
              <a:off x="1196951" y="90488"/>
              <a:ext cx="2614623" cy="6542132"/>
            </a:xfrm>
            <a:custGeom>
              <a:avLst/>
              <a:gdLst/>
              <a:ahLst/>
              <a:cxnLst/>
              <a:rect l="l" t="t" r="r" b="b"/>
              <a:pathLst>
                <a:path w="2614411" h="6542468" extrusionOk="0">
                  <a:moveTo>
                    <a:pt x="0" y="0"/>
                  </a:moveTo>
                  <a:cubicBezTo>
                    <a:pt x="63321" y="1041042"/>
                    <a:pt x="126643" y="2082085"/>
                    <a:pt x="476519" y="2962141"/>
                  </a:cubicBezTo>
                  <a:cubicBezTo>
                    <a:pt x="709966" y="3688796"/>
                    <a:pt x="1103545" y="4024052"/>
                    <a:pt x="1374001" y="4410418"/>
                  </a:cubicBezTo>
                  <a:cubicBezTo>
                    <a:pt x="1644457" y="4796784"/>
                    <a:pt x="1920662" y="5030305"/>
                    <a:pt x="2099257" y="5280338"/>
                  </a:cubicBezTo>
                  <a:cubicBezTo>
                    <a:pt x="2277852" y="5530371"/>
                    <a:pt x="2359712" y="5700261"/>
                    <a:pt x="2445571" y="5910616"/>
                  </a:cubicBezTo>
                  <a:cubicBezTo>
                    <a:pt x="2531430" y="6120971"/>
                    <a:pt x="2577223" y="6435251"/>
                    <a:pt x="2614411" y="6542468"/>
                  </a:cubicBezTo>
                  <a:lnTo>
                    <a:pt x="2614411" y="6542468"/>
                  </a:ln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4292588" y="88900"/>
              <a:ext cx="3187712" cy="6540545"/>
            </a:xfrm>
            <a:custGeom>
              <a:avLst/>
              <a:gdLst/>
              <a:ahLst/>
              <a:cxnLst/>
              <a:rect l="l" t="t" r="r" b="b"/>
              <a:pathLst>
                <a:path w="3187700" h="6540500" extrusionOk="0">
                  <a:moveTo>
                    <a:pt x="0" y="6540500"/>
                  </a:moveTo>
                  <a:cubicBezTo>
                    <a:pt x="521758" y="5186891"/>
                    <a:pt x="1043517" y="3833283"/>
                    <a:pt x="1574800" y="2743200"/>
                  </a:cubicBezTo>
                  <a:cubicBezTo>
                    <a:pt x="1978557" y="1864516"/>
                    <a:pt x="2153723" y="1725598"/>
                    <a:pt x="2422540" y="1268398"/>
                  </a:cubicBezTo>
                  <a:cubicBezTo>
                    <a:pt x="2633411" y="914122"/>
                    <a:pt x="3053503" y="208703"/>
                    <a:pt x="3187700" y="0"/>
                  </a:cubicBezTo>
                </a:path>
              </a:pathLst>
            </a:cu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1142976" y="785818"/>
              <a:ext cx="285751" cy="214313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3286109" y="5429287"/>
              <a:ext cx="285751" cy="214314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6215058" y="1857387"/>
              <a:ext cx="285751" cy="214314"/>
            </a:xfrm>
            <a:prstGeom prst="rect">
              <a:avLst/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41"/>
          <p:cNvGrpSpPr/>
          <p:nvPr/>
        </p:nvGrpSpPr>
        <p:grpSpPr>
          <a:xfrm>
            <a:off x="928688" y="785813"/>
            <a:ext cx="5929312" cy="4857750"/>
            <a:chOff x="928662" y="785794"/>
            <a:chExt cx="5929354" cy="4857784"/>
          </a:xfrm>
        </p:grpSpPr>
        <p:sp>
          <p:nvSpPr>
            <p:cNvPr id="404" name="Google Shape;404;p41"/>
            <p:cNvSpPr/>
            <p:nvPr/>
          </p:nvSpPr>
          <p:spPr>
            <a:xfrm>
              <a:off x="2571736" y="264318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2928926" y="285749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2714612" y="3000371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2714612" y="364331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3214678" y="342899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3071802" y="378619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1500166" y="1285859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1714480" y="11429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928662" y="150017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1571604" y="78579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3143240" y="492919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3357554" y="471488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3786182" y="5429263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3071802" y="55007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071802" y="2357430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2143108" y="3571875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5715008" y="1928802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6715140" y="2071678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5643570" y="2214554"/>
              <a:ext cx="142876" cy="142876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41"/>
          <p:cNvGrpSpPr/>
          <p:nvPr/>
        </p:nvGrpSpPr>
        <p:grpSpPr>
          <a:xfrm>
            <a:off x="785813" y="642938"/>
            <a:ext cx="6215062" cy="5286375"/>
            <a:chOff x="785786" y="642918"/>
            <a:chExt cx="6215106" cy="5286412"/>
          </a:xfrm>
        </p:grpSpPr>
        <p:sp>
          <p:nvSpPr>
            <p:cNvPr id="424" name="Google Shape;424;p41"/>
            <p:cNvSpPr/>
            <p:nvPr/>
          </p:nvSpPr>
          <p:spPr>
            <a:xfrm>
              <a:off x="785786" y="642918"/>
              <a:ext cx="1357322" cy="1357321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1857356" y="2143115"/>
              <a:ext cx="2000264" cy="2000264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5429256" y="1357298"/>
              <a:ext cx="1571636" cy="1571636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2786050" y="4572007"/>
              <a:ext cx="1357322" cy="1357323"/>
            </a:xfrm>
            <a:prstGeom prst="ellipse">
              <a:avLst/>
            </a:prstGeom>
            <a:solidFill>
              <a:srgbClr val="FF0000">
                <a:alpha val="29803"/>
              </a:srgbClr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Introduction—Vocabulary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38200" y="1417650"/>
            <a:ext cx="7692900" cy="4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Signature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—something unusual or specific left at the crime scene by the perpetrator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—person who has experienced harm, injuries, loss, or death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Victimology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—the study of victims affected by crime, accidents, or natural disasters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Routine activity theory</a:t>
            </a:r>
            <a:endParaRPr/>
          </a:p>
        </p:txBody>
      </p:sp>
      <p:sp>
        <p:nvSpPr>
          <p:cNvPr id="434" name="Google Shape;434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Crimes occur when three circumstances coincide: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motivated offender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suitable (and vulnerable) victim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Absence of a capable guardian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offences are an extension of the offender’s normal activities, so will occur in places the offender makes regular use of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theory of environmental range</a:t>
            </a:r>
            <a:endParaRPr/>
          </a:p>
        </p:txBody>
      </p:sp>
      <p:sp>
        <p:nvSpPr>
          <p:cNvPr id="441" name="Google Shape;44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circle drawn to encompass all the crimes in a series is likely to contain the offender’s base (Canter &amp; Larkin, 1993).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Dragnet analysis</a:t>
            </a:r>
            <a:endParaRPr/>
          </a:p>
        </p:txBody>
      </p:sp>
      <p:pic>
        <p:nvPicPr>
          <p:cNvPr id="448" name="Google Shape;448;p44" descr="LasVegas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50" y="1285875"/>
            <a:ext cx="5219700" cy="458152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49" name="Google Shape;449;p44" descr="LasVegasMapOffenc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250" y="1285875"/>
            <a:ext cx="5219700" cy="4581525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50" name="Google Shape;450;p44" descr="LasVegasMapOffencesDragne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250" y="1285875"/>
            <a:ext cx="5219700" cy="4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4" descr="LasVegasMapOffencesDragnetHom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250" y="1285875"/>
            <a:ext cx="52197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Timing of offences</a:t>
            </a:r>
            <a:endParaRPr/>
          </a:p>
        </p:txBody>
      </p:sp>
      <p:sp>
        <p:nvSpPr>
          <p:cNvPr id="458" name="Google Shape;458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about geographical location of crimes becomes more useful when combined with information about when offences occurred. 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Crimes around Manchester University</a:t>
            </a:r>
            <a:endParaRPr/>
          </a:p>
        </p:txBody>
      </p:sp>
      <p:grpSp>
        <p:nvGrpSpPr>
          <p:cNvPr id="465" name="Google Shape;465;p46"/>
          <p:cNvGrpSpPr/>
          <p:nvPr/>
        </p:nvGrpSpPr>
        <p:grpSpPr>
          <a:xfrm>
            <a:off x="746268" y="1428750"/>
            <a:ext cx="7611847" cy="3748128"/>
            <a:chOff x="960556" y="2571744"/>
            <a:chExt cx="7611900" cy="3747853"/>
          </a:xfrm>
        </p:grpSpPr>
        <p:cxnSp>
          <p:nvCxnSpPr>
            <p:cNvPr id="466" name="Google Shape;466;p46"/>
            <p:cNvCxnSpPr/>
            <p:nvPr/>
          </p:nvCxnSpPr>
          <p:spPr>
            <a:xfrm rot="5400000">
              <a:off x="-464256" y="4107538"/>
              <a:ext cx="3071588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7" name="Google Shape;467;p46"/>
            <p:cNvCxnSpPr/>
            <p:nvPr/>
          </p:nvCxnSpPr>
          <p:spPr>
            <a:xfrm rot="10800000">
              <a:off x="1071538" y="5643332"/>
              <a:ext cx="7358114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8" name="Google Shape;468;p46"/>
            <p:cNvSpPr txBox="1"/>
            <p:nvPr/>
          </p:nvSpPr>
          <p:spPr>
            <a:xfrm>
              <a:off x="960556" y="5857897"/>
              <a:ext cx="761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       F       M       A       M       J       J       A       S       O       N       D</a:t>
              </a: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1071538" y="3333688"/>
              <a:ext cx="7429552" cy="2198527"/>
            </a:xfrm>
            <a:custGeom>
              <a:avLst/>
              <a:gdLst/>
              <a:ahLst/>
              <a:cxnLst/>
              <a:rect l="l" t="t" r="r" b="b"/>
              <a:pathLst>
                <a:path w="7429552" h="2198423" extrusionOk="0">
                  <a:moveTo>
                    <a:pt x="0" y="1453101"/>
                  </a:moveTo>
                  <a:cubicBezTo>
                    <a:pt x="261939" y="1357850"/>
                    <a:pt x="361975" y="1178454"/>
                    <a:pt x="785818" y="1167349"/>
                  </a:cubicBezTo>
                  <a:cubicBezTo>
                    <a:pt x="1208362" y="1150679"/>
                    <a:pt x="1837288" y="1214174"/>
                    <a:pt x="2535262" y="1353079"/>
                  </a:cubicBezTo>
                  <a:cubicBezTo>
                    <a:pt x="3233236" y="1491984"/>
                    <a:pt x="4419886" y="2198423"/>
                    <a:pt x="4973662" y="2000779"/>
                  </a:cubicBezTo>
                  <a:cubicBezTo>
                    <a:pt x="5527438" y="1803135"/>
                    <a:pt x="5550999" y="334434"/>
                    <a:pt x="5857916" y="167217"/>
                  </a:cubicBezTo>
                  <a:cubicBezTo>
                    <a:pt x="6164833" y="0"/>
                    <a:pt x="6600848" y="759352"/>
                    <a:pt x="6815162" y="997479"/>
                  </a:cubicBezTo>
                  <a:cubicBezTo>
                    <a:pt x="7029476" y="1235606"/>
                    <a:pt x="7041402" y="1508134"/>
                    <a:pt x="7143800" y="1595977"/>
                  </a:cubicBezTo>
                  <a:cubicBezTo>
                    <a:pt x="7246198" y="1683820"/>
                    <a:pt x="7389335" y="1518189"/>
                    <a:pt x="7429552" y="1524539"/>
                  </a:cubicBezTo>
                </a:path>
              </a:pathLst>
            </a:custGeom>
            <a:noFill/>
            <a:ln w="4127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1071538" y="4376600"/>
              <a:ext cx="7437490" cy="855599"/>
            </a:xfrm>
            <a:custGeom>
              <a:avLst/>
              <a:gdLst/>
              <a:ahLst/>
              <a:cxnLst/>
              <a:rect l="l" t="t" r="r" b="b"/>
              <a:pathLst>
                <a:path w="7437462" h="855133" extrusionOk="0">
                  <a:moveTo>
                    <a:pt x="1" y="551931"/>
                  </a:moveTo>
                  <a:cubicBezTo>
                    <a:pt x="2118" y="554048"/>
                    <a:pt x="0" y="551931"/>
                    <a:pt x="0" y="551931"/>
                  </a:cubicBezTo>
                  <a:lnTo>
                    <a:pt x="0" y="551931"/>
                  </a:lnTo>
                  <a:cubicBezTo>
                    <a:pt x="121977" y="524148"/>
                    <a:pt x="178085" y="351633"/>
                    <a:pt x="731862" y="385233"/>
                  </a:cubicBezTo>
                  <a:cubicBezTo>
                    <a:pt x="1285639" y="418833"/>
                    <a:pt x="2717295" y="789516"/>
                    <a:pt x="3322662" y="753533"/>
                  </a:cubicBezTo>
                  <a:cubicBezTo>
                    <a:pt x="3928029" y="717550"/>
                    <a:pt x="4027512" y="277283"/>
                    <a:pt x="4364062" y="169333"/>
                  </a:cubicBezTo>
                  <a:cubicBezTo>
                    <a:pt x="4700612" y="61383"/>
                    <a:pt x="4935562" y="0"/>
                    <a:pt x="5341962" y="105833"/>
                  </a:cubicBezTo>
                  <a:cubicBezTo>
                    <a:pt x="5748362" y="211666"/>
                    <a:pt x="6453212" y="753533"/>
                    <a:pt x="6802462" y="804333"/>
                  </a:cubicBezTo>
                  <a:cubicBezTo>
                    <a:pt x="7151712" y="855133"/>
                    <a:pt x="7294587" y="632883"/>
                    <a:pt x="7437462" y="410633"/>
                  </a:cubicBezTo>
                </a:path>
              </a:pathLst>
            </a:custGeom>
            <a:noFill/>
            <a:ln w="412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1" name="Google Shape;471;p46"/>
          <p:cNvCxnSpPr/>
          <p:nvPr/>
        </p:nvCxnSpPr>
        <p:spPr>
          <a:xfrm>
            <a:off x="5643563" y="1714500"/>
            <a:ext cx="928687" cy="0"/>
          </a:xfrm>
          <a:prstGeom prst="straightConnector1">
            <a:avLst/>
          </a:prstGeom>
          <a:noFill/>
          <a:ln w="4127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2" name="Google Shape;472;p46"/>
          <p:cNvCxnSpPr/>
          <p:nvPr/>
        </p:nvCxnSpPr>
        <p:spPr>
          <a:xfrm>
            <a:off x="5643563" y="2143125"/>
            <a:ext cx="928687" cy="0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3" name="Google Shape;473;p46"/>
          <p:cNvSpPr txBox="1"/>
          <p:nvPr/>
        </p:nvSpPr>
        <p:spPr>
          <a:xfrm>
            <a:off x="6643688" y="1500188"/>
            <a:ext cx="17859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Street robbery</a:t>
            </a:r>
            <a:endParaRPr/>
          </a:p>
        </p:txBody>
      </p:sp>
      <p:sp>
        <p:nvSpPr>
          <p:cNvPr id="474" name="Google Shape;474;p46"/>
          <p:cNvSpPr txBox="1"/>
          <p:nvPr/>
        </p:nvSpPr>
        <p:spPr>
          <a:xfrm>
            <a:off x="6643688" y="1928813"/>
            <a:ext cx="17859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Burglary</a:t>
            </a:r>
            <a:endParaRPr/>
          </a:p>
        </p:txBody>
      </p:sp>
      <p:sp>
        <p:nvSpPr>
          <p:cNvPr id="475" name="Google Shape;475;p46"/>
          <p:cNvSpPr txBox="1"/>
          <p:nvPr/>
        </p:nvSpPr>
        <p:spPr>
          <a:xfrm>
            <a:off x="857250" y="5429250"/>
            <a:ext cx="7500938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explain the fluctuations in different crimes over the year?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025" y="76200"/>
            <a:ext cx="798195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maps</a:t>
            </a:r>
            <a:endParaRPr/>
          </a:p>
        </p:txBody>
      </p:sp>
      <p:sp>
        <p:nvSpPr>
          <p:cNvPr id="483" name="Google Shape;483;p47"/>
          <p:cNvSpPr txBox="1"/>
          <p:nvPr/>
        </p:nvSpPr>
        <p:spPr>
          <a:xfrm>
            <a:off x="914400" y="5288340"/>
            <a:ext cx="8001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accurate is your map of Irvine?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your map reflect your experiences and perspective?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maps</a:t>
            </a:r>
            <a:endParaRPr/>
          </a:p>
        </p:txBody>
      </p:sp>
      <p:sp>
        <p:nvSpPr>
          <p:cNvPr id="490" name="Google Shape;490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 construct mental maps of the areas they know. 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not absolutely accurate.  They embody the person’s experience and perspective on the area.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distribution of linked offences may reflect the offender’s mental map of the area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different ways might geographical profiling contribute to police work?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issues may make geographical profiling difficult and/or misleading?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Typological Profiling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51" descr="burgla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0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1"/>
          <p:cNvSpPr txBox="1"/>
          <p:nvPr/>
        </p:nvSpPr>
        <p:spPr>
          <a:xfrm>
            <a:off x="0" y="6072188"/>
            <a:ext cx="914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this crime scene tell you about the offender responsible?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profilers study evidence collected and analyzed by crime-scene investigators to formulate a hypothesis about a perpetrator’s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Personality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environment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important ideas</a:t>
            </a:r>
            <a:endParaRPr/>
          </a:p>
        </p:txBody>
      </p:sp>
      <p:sp>
        <p:nvSpPr>
          <p:cNvPr id="517" name="Google Shape;517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Behavioural evidence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that tells us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offender went about committing a crime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consistency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idea that a person’s behaviour at a crime scene is consistent with their behaviour in other contexts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Typological offender profiling</a:t>
            </a:r>
            <a:endParaRPr/>
          </a:p>
        </p:txBody>
      </p:sp>
      <p:sp>
        <p:nvSpPr>
          <p:cNvPr id="524" name="Google Shape;524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the US Federal Bureau of Investigation (FBI) in the 1970s and 1980s.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ideas: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different </a:t>
            </a:r>
            <a:r>
              <a:rPr lang="en-US" sz="259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offender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Behavioural evidence can tell us which type of offender committed a crime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Knowing an offender’s type allows us to predict other things about him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used in cases of serial violence against strangers esp. sexual or ‘bizarre’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FBI profiling process</a:t>
            </a:r>
            <a:endParaRPr/>
          </a:p>
        </p:txBody>
      </p:sp>
      <p:sp>
        <p:nvSpPr>
          <p:cNvPr id="531" name="Google Shape;531;p54"/>
          <p:cNvSpPr txBox="1"/>
          <p:nvPr/>
        </p:nvSpPr>
        <p:spPr>
          <a:xfrm>
            <a:off x="642938" y="4357688"/>
            <a:ext cx="3071812" cy="1323975"/>
          </a:xfrm>
          <a:prstGeom prst="rect">
            <a:avLst/>
          </a:prstGeom>
          <a:solidFill>
            <a:schemeClr val="accent1">
              <a:alpha val="49803"/>
            </a:schemeClr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generation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Offender’s physical, demographic and behavioural characteristics</a:t>
            </a:r>
            <a:endParaRPr/>
          </a:p>
        </p:txBody>
      </p:sp>
      <p:grpSp>
        <p:nvGrpSpPr>
          <p:cNvPr id="532" name="Google Shape;532;p54"/>
          <p:cNvGrpSpPr/>
          <p:nvPr/>
        </p:nvGrpSpPr>
        <p:grpSpPr>
          <a:xfrm>
            <a:off x="642938" y="2000250"/>
            <a:ext cx="4572102" cy="1323975"/>
            <a:chOff x="642910" y="2000240"/>
            <a:chExt cx="4572134" cy="1323439"/>
          </a:xfrm>
        </p:grpSpPr>
        <p:sp>
          <p:nvSpPr>
            <p:cNvPr id="533" name="Google Shape;533;p54"/>
            <p:cNvSpPr txBox="1"/>
            <p:nvPr/>
          </p:nvSpPr>
          <p:spPr>
            <a:xfrm>
              <a:off x="642910" y="2000240"/>
              <a:ext cx="3071834" cy="1323439"/>
            </a:xfrm>
            <a:prstGeom prst="rect">
              <a:avLst/>
            </a:prstGeom>
            <a:solidFill>
              <a:schemeClr val="accent1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assimilation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compiled from police reports, post mortems, crime scene photos etc.</a:t>
              </a:r>
              <a:endParaRPr/>
            </a:p>
          </p:txBody>
        </p:sp>
        <p:cxnSp>
          <p:nvCxnSpPr>
            <p:cNvPr id="534" name="Google Shape;534;p54"/>
            <p:cNvCxnSpPr>
              <a:stCxn id="533" idx="3"/>
              <a:endCxn id="535" idx="1"/>
            </p:cNvCxnSpPr>
            <p:nvPr/>
          </p:nvCxnSpPr>
          <p:spPr>
            <a:xfrm>
              <a:off x="3714744" y="2661960"/>
              <a:ext cx="1500300" cy="0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536" name="Google Shape;536;p54"/>
          <p:cNvGrpSpPr/>
          <p:nvPr/>
        </p:nvGrpSpPr>
        <p:grpSpPr>
          <a:xfrm>
            <a:off x="5214938" y="2000250"/>
            <a:ext cx="3071812" cy="2357416"/>
            <a:chOff x="5214942" y="2000240"/>
            <a:chExt cx="3071834" cy="2356639"/>
          </a:xfrm>
        </p:grpSpPr>
        <p:sp>
          <p:nvSpPr>
            <p:cNvPr id="535" name="Google Shape;535;p54"/>
            <p:cNvSpPr txBox="1"/>
            <p:nvPr/>
          </p:nvSpPr>
          <p:spPr>
            <a:xfrm>
              <a:off x="5214942" y="2000240"/>
              <a:ext cx="3071834" cy="1323439"/>
            </a:xfrm>
            <a:prstGeom prst="rect">
              <a:avLst/>
            </a:prstGeom>
            <a:solidFill>
              <a:schemeClr val="accent1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Crime classification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Profilers decide whether the crime scene is 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organised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or 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disorganised</a:t>
              </a:r>
              <a:endParaRPr/>
            </a:p>
          </p:txBody>
        </p:sp>
        <p:cxnSp>
          <p:nvCxnSpPr>
            <p:cNvPr id="537" name="Google Shape;537;p54"/>
            <p:cNvCxnSpPr>
              <a:stCxn id="535" idx="2"/>
              <a:endCxn id="538" idx="0"/>
            </p:cNvCxnSpPr>
            <p:nvPr/>
          </p:nvCxnSpPr>
          <p:spPr>
            <a:xfrm>
              <a:off x="6750859" y="3323679"/>
              <a:ext cx="0" cy="1033200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539" name="Google Shape;539;p54"/>
          <p:cNvGrpSpPr/>
          <p:nvPr/>
        </p:nvGrpSpPr>
        <p:grpSpPr>
          <a:xfrm>
            <a:off x="3714648" y="4357688"/>
            <a:ext cx="4572102" cy="1323975"/>
            <a:chOff x="3714642" y="4357694"/>
            <a:chExt cx="4572134" cy="1323439"/>
          </a:xfrm>
        </p:grpSpPr>
        <p:sp>
          <p:nvSpPr>
            <p:cNvPr id="538" name="Google Shape;538;p54"/>
            <p:cNvSpPr txBox="1"/>
            <p:nvPr/>
          </p:nvSpPr>
          <p:spPr>
            <a:xfrm>
              <a:off x="5214942" y="4357694"/>
              <a:ext cx="3071834" cy="1323439"/>
            </a:xfrm>
            <a:prstGeom prst="rect">
              <a:avLst/>
            </a:prstGeom>
            <a:solidFill>
              <a:schemeClr val="accent1">
                <a:alpha val="49803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Crime reconstruction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Hypotheses about crime sequence, offender &amp; victim behaviour etc.</a:t>
              </a:r>
              <a:endParaRPr/>
            </a:p>
          </p:txBody>
        </p:sp>
        <p:cxnSp>
          <p:nvCxnSpPr>
            <p:cNvPr id="540" name="Google Shape;540;p54"/>
            <p:cNvCxnSpPr>
              <a:stCxn id="538" idx="1"/>
              <a:endCxn id="531" idx="3"/>
            </p:cNvCxnSpPr>
            <p:nvPr/>
          </p:nvCxnSpPr>
          <p:spPr>
            <a:xfrm rot="10800000">
              <a:off x="3714642" y="5019414"/>
              <a:ext cx="1500300" cy="0"/>
            </a:xfrm>
            <a:prstGeom prst="straightConnector1">
              <a:avLst/>
            </a:prstGeom>
            <a:noFill/>
            <a:ln w="5715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crime scene</a:t>
            </a:r>
            <a:endParaRPr/>
          </a:p>
        </p:txBody>
      </p:sp>
      <p:graphicFrame>
        <p:nvGraphicFramePr>
          <p:cNvPr id="547" name="Google Shape;547;p55"/>
          <p:cNvGraphicFramePr/>
          <p:nvPr/>
        </p:nvGraphicFramePr>
        <p:xfrm>
          <a:off x="428625" y="15462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{635423CC-811F-483F-9A12-ED85B4D3563D}</a:tableStyleId>
              </a:tblPr>
              <a:tblGrid>
                <a:gridCol w="2143125"/>
                <a:gridCol w="2928925"/>
                <a:gridCol w="3143250"/>
              </a:tblGrid>
              <a:tr h="39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Organized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Disorganized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39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General approach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Planned and controlled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Unplanned and chaotic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39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Weapons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Brought to the scene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Improvised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39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Evidence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Destroyed or removed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Left at scene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39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Victim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Attempts to control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Little attempt at control</a:t>
                      </a:r>
                      <a:endParaRPr sz="2000"/>
                    </a:p>
                  </a:txBody>
                  <a:tcPr marL="91450" marR="91450" marT="45725" marB="45725"/>
                </a:tc>
              </a:tr>
              <a:tr h="1615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Offender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Unknown to victim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Socially &amp; sexually competent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Normal/high intelligence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Angry/depressed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Possibly known to victim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Socially &amp; sexually inept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Low intelligence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Anxious/psychotic</a:t>
                      </a:r>
                      <a:endParaRPr sz="20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with typological profiling</a:t>
            </a:r>
            <a:endParaRPr/>
          </a:p>
        </p:txBody>
      </p:sp>
      <p:sp>
        <p:nvSpPr>
          <p:cNvPr id="554" name="Google Shape;554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problems can you identify with the FBI’s approach to offender profiling?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Assumptions about stable types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Incomplete data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Subjective judgements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and unusual sample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Validity of methodology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Narrative &amp; anecdotal evidence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7"/>
          <p:cNvSpPr txBox="1">
            <a:spLocks noGrp="1"/>
          </p:cNvSpPr>
          <p:nvPr>
            <p:ph type="title"/>
          </p:nvPr>
        </p:nvSpPr>
        <p:spPr>
          <a:xfrm>
            <a:off x="685800" y="169863"/>
            <a:ext cx="7772400" cy="5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Psychopathy Vs Reactive Offender</a:t>
            </a:r>
            <a:endParaRPr sz="3959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7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PSYCHOPATH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Self-concept: 			Invulnerable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Superior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Pre-emptive rights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Sees Others: Stupid</a:t>
            </a: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Inferior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Weak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Strategies:	Manipulative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Violence</a:t>
            </a:r>
            <a:endParaRPr sz="3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7"/>
          <p:cNvSpPr txBox="1">
            <a:spLocks noGrp="1"/>
          </p:cNvSpPr>
          <p:nvPr>
            <p:ph type="body" idx="2"/>
          </p:nvPr>
        </p:nvSpPr>
        <p:spPr>
          <a:xfrm>
            <a:off x="4419600" y="914400"/>
            <a:ext cx="47244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REACTIVE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Vulnerable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Fluctuates/unstable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Fragile rights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Hostile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Oppositional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enemy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Inadequate problem solving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“Defensive” violence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8"/>
          <p:cNvSpPr txBox="1">
            <a:spLocks noGrp="1"/>
          </p:cNvSpPr>
          <p:nvPr>
            <p:ph type="title"/>
          </p:nvPr>
        </p:nvSpPr>
        <p:spPr>
          <a:xfrm>
            <a:off x="457200" y="169863"/>
            <a:ext cx="8001000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Typology of Serial Killers</a:t>
            </a:r>
            <a:endParaRPr/>
          </a:p>
        </p:txBody>
      </p:sp>
      <p:sp>
        <p:nvSpPr>
          <p:cNvPr id="568" name="Google Shape;568;p58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839200" cy="502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Visionary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kill because of visions - generally psychotic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Mission </a:t>
            </a:r>
            <a:r>
              <a:rPr lang="en-US" sz="3600" b="1">
                <a:solidFill>
                  <a:srgbClr val="FF0000"/>
                </a:solidFill>
              </a:rPr>
              <a:t>oriented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 society of certain types of people e.g. prostitutes, runaway kids, racial group etc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Hedonistic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"thrill seekers" &amp; lust killers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Power/Control orientated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pleasure is not sexual but power - often killing when the victim abandons hope of survival and acquiesces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9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20"/>
              <a:buFont typeface="Times"/>
              <a:buNone/>
            </a:pPr>
            <a:r>
              <a:rPr lang="en-US" sz="2520" b="1" i="0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FBI Psychological Profile of Lust Killers</a:t>
            </a:r>
            <a:endParaRPr sz="3959" b="0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59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44196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Organized Killer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intelligent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masculine image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charismatic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socially capable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sexually capable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occupationally mobile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lives with partner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geographically mobile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harsh childhood discipline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emotions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interested in media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inmate	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9"/>
          <p:cNvSpPr txBox="1">
            <a:spLocks noGrp="1"/>
          </p:cNvSpPr>
          <p:nvPr>
            <p:ph type="body" idx="2"/>
          </p:nvPr>
        </p:nvSpPr>
        <p:spPr>
          <a:xfrm>
            <a:off x="4800600" y="457200"/>
            <a:ext cx="48768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Disorganized Killer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below average IQ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socially immature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seldom dates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failure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unemployed father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lives alone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secret hiding places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nocturnal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lives/works near crime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unskilled worker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 change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interest in media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anxiety during crime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FBI Profile: </a:t>
            </a: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Organized</a:t>
            </a:r>
            <a:endParaRPr sz="4400" b="1" i="1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2" name="Google Shape;582;p60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8392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signs of planning and evidence of control at the crime scene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Offenders are -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Intelligent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Socially skilled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Sexually competent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with a partner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target strangers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Antisocial &amp; psychopathic personality</a:t>
            </a:r>
            <a:endParaRPr sz="3600" b="1" i="1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FBI’s Approach to Offender Profiling:</a:t>
            </a: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Disorganized</a:t>
            </a:r>
            <a:endParaRPr sz="3959" b="1" i="1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8" name="Google Shape;588;p61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763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Unplanned and disorganized behavior &amp; lack of control at the crime scene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Offenders are -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intelligence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Socially and sexually inept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alone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mental illness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Likely have been suffered from physical or sexual abuse as a child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Frightened or confused state of mind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Day Profiling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Forensic psychiatrist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Interviews criminals and suspects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Evaluates personal history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Administers personality tests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Presents an opinion as testimony in court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Brussel, 1950s, viewed profiling as a diagnostic tool, bridging the gap between criminal investigators and forensic psychiatrists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Stages of Crime: Serial Killers</a:t>
            </a:r>
            <a:endParaRPr sz="3200" b="1" i="1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4" name="Google Shape;594;p62"/>
          <p:cNvSpPr txBox="1">
            <a:spLocks noGrp="1"/>
          </p:cNvSpPr>
          <p:nvPr>
            <p:ph type="body" idx="1"/>
          </p:nvPr>
        </p:nvSpPr>
        <p:spPr>
          <a:xfrm>
            <a:off x="685800" y="1143000"/>
            <a:ext cx="75438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AutoNum type="arabicPeriod"/>
            </a:pPr>
            <a:r>
              <a:rPr lang="en-US" sz="3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Pre-crime Stage</a:t>
            </a:r>
            <a:endParaRPr/>
          </a:p>
          <a:p>
            <a:pPr marL="609600" marR="0" lvl="0" indent="-609600" algn="l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AutoNum type="arabicPeriod"/>
            </a:pPr>
            <a:r>
              <a:rPr lang="en-US" sz="3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 commission of crime</a:t>
            </a:r>
            <a:endParaRPr/>
          </a:p>
          <a:p>
            <a:pPr marL="609600" marR="0" lvl="0" indent="-609600" algn="l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AutoNum type="arabicPeriod"/>
            </a:pPr>
            <a:r>
              <a:rPr lang="en-US" sz="3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Disposal of body</a:t>
            </a:r>
            <a:endParaRPr/>
          </a:p>
          <a:p>
            <a:pPr marL="609600" marR="0" lvl="0" indent="-609600" algn="l" rtl="0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"/>
              <a:buAutoNum type="arabicPeriod"/>
            </a:pPr>
            <a:r>
              <a:rPr lang="en-US" sz="3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Post-crime behavior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3"/>
          <p:cNvSpPr txBox="1">
            <a:spLocks noGrp="1"/>
          </p:cNvSpPr>
          <p:nvPr>
            <p:ph type="title"/>
          </p:nvPr>
        </p:nvSpPr>
        <p:spPr>
          <a:xfrm>
            <a:off x="752475" y="169863"/>
            <a:ext cx="7572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imes"/>
              <a:buNone/>
            </a:pPr>
            <a:r>
              <a:rPr lang="en-US" sz="324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Investigation &amp; Forensic Techniques</a:t>
            </a:r>
            <a:endParaRPr sz="395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3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60"/>
              <a:buFont typeface="Arial"/>
              <a:buNone/>
            </a:pPr>
            <a:r>
              <a:rPr lang="en-US" sz="296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Solvability of serial killer crime depends on:</a:t>
            </a:r>
            <a:endParaRPr/>
          </a:p>
          <a:p>
            <a:pPr marL="533400" marR="0" lvl="0" indent="-5334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-5334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"/>
              <a:buAutoNum type="arabicPeriod"/>
            </a:pPr>
            <a:r>
              <a:rPr lang="en-US" sz="2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of police interviews with witnesses</a:t>
            </a:r>
            <a:endParaRPr/>
          </a:p>
          <a:p>
            <a:pPr marL="533400" marR="0" lvl="0" indent="-5334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"/>
              <a:buAutoNum type="arabicPeriod"/>
            </a:pPr>
            <a:r>
              <a:rPr lang="en-US" sz="2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Circumstances that lead to the initial contact with the murderer</a:t>
            </a:r>
            <a:endParaRPr/>
          </a:p>
          <a:p>
            <a:pPr marL="533400" marR="0" lvl="0" indent="-5334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"/>
              <a:buAutoNum type="arabicPeriod"/>
            </a:pPr>
            <a:r>
              <a:rPr lang="en-US" sz="2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Circumstances that established probable cause to search &amp; seize physical evidence</a:t>
            </a:r>
            <a:endParaRPr/>
          </a:p>
          <a:p>
            <a:pPr marL="533400" marR="0" lvl="0" indent="-5334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"/>
              <a:buAutoNum type="arabicPeriod"/>
            </a:pPr>
            <a:r>
              <a:rPr lang="en-US" sz="2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of scene crime investigation</a:t>
            </a:r>
            <a:endParaRPr/>
          </a:p>
          <a:p>
            <a:pPr marL="533400" marR="0" lvl="0" indent="-5334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"/>
              <a:buAutoNum type="arabicPeriod"/>
            </a:pPr>
            <a:r>
              <a:rPr lang="en-US" sz="2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of scientific analysis of physical evidence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4"/>
          <p:cNvSpPr txBox="1">
            <a:spLocks noGrp="1"/>
          </p:cNvSpPr>
          <p:nvPr>
            <p:ph type="title"/>
          </p:nvPr>
        </p:nvSpPr>
        <p:spPr>
          <a:xfrm>
            <a:off x="685800" y="169863"/>
            <a:ext cx="77724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imes"/>
              <a:buNone/>
            </a:pPr>
            <a:r>
              <a:rPr lang="en-US" sz="324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Profile of Fire-setters</a:t>
            </a:r>
            <a:endParaRPr sz="3959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4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4343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problems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school behavior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Absent parents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Lying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Fights with siblings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Disobedient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Pre-occupied &amp; fascinated by fire</a:t>
            </a:r>
            <a:endParaRPr/>
          </a:p>
        </p:txBody>
      </p:sp>
      <p:sp>
        <p:nvSpPr>
          <p:cNvPr id="608" name="Google Shape;608;p64"/>
          <p:cNvSpPr txBox="1">
            <a:spLocks noGrp="1"/>
          </p:cNvSpPr>
          <p:nvPr>
            <p:ph type="body" idx="2"/>
          </p:nvPr>
        </p:nvSpPr>
        <p:spPr>
          <a:xfrm>
            <a:off x="4876800" y="990600"/>
            <a:ext cx="4267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Impulsive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Unhappy dysfunctional family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 security &amp; affection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Impatient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concentration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 seeking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Peer influence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Day Profiling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Howard Teten—created a criminal profiling division in 1970 for the FBI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 Kirsh, an FBI agent, opened the FBI’s Behavioral Science Unit (BSU)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BSU is now directed by the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Center for the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Violent Crime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(NCAVC)</a:t>
            </a:r>
            <a:endParaRPr/>
          </a:p>
        </p:txBody>
      </p:sp>
      <p:pic>
        <p:nvPicPr>
          <p:cNvPr id="126" name="Google Shape;126;p18" descr="50894_f15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3733800"/>
            <a:ext cx="1725613" cy="2554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Stages of the Profiling Process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process models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 assessment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profile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Apprehension</a:t>
            </a:r>
            <a:endParaRPr/>
          </a:p>
          <a:p>
            <a:pPr marL="457200" marR="0" lvl="0" indent="-2540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logic is that the way a person thinks guides 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or her behavior.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– Input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Collecting evidence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(for example)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Placement of the victim and weapon(s)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 position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splatter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 of surroundings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of the victim 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 and reputation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habits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Hobbies and interests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Autopsy report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– Decision Process Models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Classifying the crime</a:t>
            </a:r>
            <a:endParaRPr/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Determining motives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level of the victim</a:t>
            </a:r>
            <a:endParaRPr/>
          </a:p>
        </p:txBody>
      </p:sp>
      <p:pic>
        <p:nvPicPr>
          <p:cNvPr id="148" name="Google Shape;148;p21" descr="50894_f15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133600"/>
            <a:ext cx="6248400" cy="272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</Words>
  <Application>Microsoft Office PowerPoint</Application>
  <PresentationFormat>On-screen Show (4:3)</PresentationFormat>
  <Paragraphs>361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Comic Sans MS</vt:lpstr>
      <vt:lpstr>Times</vt:lpstr>
      <vt:lpstr>Times New Roman</vt:lpstr>
      <vt:lpstr>Office Theme</vt:lpstr>
      <vt:lpstr>Criminal Profiling</vt:lpstr>
      <vt:lpstr>Introduction—Vocabulary</vt:lpstr>
      <vt:lpstr>Introduction—Vocabulary</vt:lpstr>
      <vt:lpstr>Introduction</vt:lpstr>
      <vt:lpstr>Modern Day Profiling</vt:lpstr>
      <vt:lpstr>Modern Day Profiling</vt:lpstr>
      <vt:lpstr>Stages of the Profiling Process</vt:lpstr>
      <vt:lpstr>1 – Input</vt:lpstr>
      <vt:lpstr>2 – Decision Process Models</vt:lpstr>
      <vt:lpstr>3 – Crime Assessment</vt:lpstr>
      <vt:lpstr>4 – Criminal Profile</vt:lpstr>
      <vt:lpstr>5 – Investigation</vt:lpstr>
      <vt:lpstr>6 – Apprehension</vt:lpstr>
      <vt:lpstr>Victimology (Obj 15.4, 15.5, 15.6)</vt:lpstr>
      <vt:lpstr>Victim Risk</vt:lpstr>
      <vt:lpstr>Victim Risk</vt:lpstr>
      <vt:lpstr>Victimology Assessment</vt:lpstr>
      <vt:lpstr>Victimology Assessment</vt:lpstr>
      <vt:lpstr>Victimology Assessment</vt:lpstr>
      <vt:lpstr>Geographic Profiling</vt:lpstr>
      <vt:lpstr>PowerPoint Presentation</vt:lpstr>
      <vt:lpstr>Geographical profiling</vt:lpstr>
      <vt:lpstr>Crime mapping</vt:lpstr>
      <vt:lpstr>Crime mapping</vt:lpstr>
      <vt:lpstr>Crime mapping</vt:lpstr>
      <vt:lpstr>Offence clusters</vt:lpstr>
      <vt:lpstr>Crime mapping</vt:lpstr>
      <vt:lpstr>PowerPoint Presentation</vt:lpstr>
      <vt:lpstr>PowerPoint Presentation</vt:lpstr>
      <vt:lpstr>Routine activity theory</vt:lpstr>
      <vt:lpstr>Circle theory of environmental range</vt:lpstr>
      <vt:lpstr>Dragnet analysis</vt:lpstr>
      <vt:lpstr>Timing of offences</vt:lpstr>
      <vt:lpstr>Crimes around Manchester University</vt:lpstr>
      <vt:lpstr>Mental maps</vt:lpstr>
      <vt:lpstr>Mental maps</vt:lpstr>
      <vt:lpstr>PowerPoint Presentation</vt:lpstr>
      <vt:lpstr>Typological Profiling</vt:lpstr>
      <vt:lpstr>PowerPoint Presentation</vt:lpstr>
      <vt:lpstr>Two important ideas</vt:lpstr>
      <vt:lpstr>Typological offender profiling</vt:lpstr>
      <vt:lpstr>FBI profiling process</vt:lpstr>
      <vt:lpstr>Types of crime scene</vt:lpstr>
      <vt:lpstr>Problems with typological profiling</vt:lpstr>
      <vt:lpstr>Psychopathy Vs Reactive Offender</vt:lpstr>
      <vt:lpstr>Typology of Serial Killers</vt:lpstr>
      <vt:lpstr>FBI Psychological Profile of Lust Killers</vt:lpstr>
      <vt:lpstr>FBI Profile: Organized</vt:lpstr>
      <vt:lpstr>FBI’s Approach to Offender Profiling: Disorganized</vt:lpstr>
      <vt:lpstr>Four Stages of Crime: Serial Killers</vt:lpstr>
      <vt:lpstr>Investigation &amp; Forensic Techniques</vt:lpstr>
      <vt:lpstr>Profile of Fire-setters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Profiling</dc:title>
  <dc:creator>Lisa Holler</dc:creator>
  <cp:lastModifiedBy>Lisa Holler</cp:lastModifiedBy>
  <cp:revision>1</cp:revision>
  <dcterms:modified xsi:type="dcterms:W3CDTF">2019-03-28T16:57:57Z</dcterms:modified>
</cp:coreProperties>
</file>