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52F99-8D05-49BB-B579-5DFAD88CCEC2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7D86F-6801-47E2-AA93-6D5E362F6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C96799-3F9F-4A12-A0FC-13803109A4F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8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Miller and Urey produced amino acids, which are needed to make proteins, by passing sparks through a mixture of hydrogen, methane, ammonia, and water. </a:t>
            </a:r>
            <a:r>
              <a:rPr lang="en-US" b="1" dirty="0"/>
              <a:t>This and other experiments suggested how simple compounds found on the early Earth could have combined to form the organic compounds needed for life.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55843-8CCD-4D31-B5B7-2519C7BC07B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D476E-0DA0-467B-8A1F-FC9D01CA5E5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AE5EE-C073-4982-BADD-F1BA81E8FF3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2E317-F2C0-4898-A451-1DF50FCADE2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28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C670E-B2D4-4FDB-95FD-78D85AC05C95}" type="slidenum">
              <a:rPr lang="en-US"/>
              <a:pPr/>
              <a:t>10</a:t>
            </a:fld>
            <a:endParaRPr lang="en-US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49F4D-BF3E-43B8-BB84-9D22A74E20A1}" type="slidenum">
              <a:rPr lang="en-US"/>
              <a:pPr/>
              <a:t>11</a:t>
            </a:fld>
            <a:endParaRPr lang="en-US"/>
          </a:p>
        </p:txBody>
      </p:sp>
      <p:sp>
        <p:nvSpPr>
          <p:cNvPr id="120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endosymbiotic theory proposes that eukaryotic cells arose from living communities formed by prokaryotic organisms.</a:t>
            </a:r>
            <a:r>
              <a:rPr lang="en-US"/>
              <a:t> Ancient prokaryotes may have entered primitive eukaryotic cells and remained there as organelles.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7F54E8-431F-410C-A05F-5847EBEFE09B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7C84A7-FDAC-4D3F-8DA2-8E077DCF8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destination360.com/central-america/costa-rica/images/s/arenal-volcano.jpg&amp;imgrefurl=http://www.destination360.com/central-america/costa-rica/arenal-volcano&amp;usg=__zXIL7wfigZ-5Z6qIDHG7iD1J1Bg=&amp;h=332&amp;w=415&amp;sz=39&amp;hl=en&amp;start=8&amp;um=1&amp;itbs=1&amp;tbnid=0ia0hMTkwaZi4M:&amp;tbnh=100&amp;tbnw=125&amp;prev=/images?q=volcano&amp;hl=en&amp;rlz=1T4ADBS_enUS282US310&amp;sa=N&amp;um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universe-review.ca/I10-26-protozoan.jpg&amp;imgrefurl=http://universe-review.ca/F10-multicell.htm&amp;usg=__6Y2wvYejlq5mqnNFCPQ2TXTHSj0=&amp;h=252&amp;w=320&amp;sz=27&amp;hl=en&amp;start=3&amp;um=1&amp;itbs=1&amp;tbnid=7fflTmjgXO09tM:&amp;tbnh=93&amp;tbnw=118&amp;prev=/images?q=protozoans&amp;hl=en&amp;rlz=1T4ADBS_enUS282US310&amp;sa=N&amp;um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google.com/imgres?imgurl=http://volcano.oregonstate.edu/vwdocs/vwlessons/lessons/Prearth/Picture4.gif&amp;imgrefurl=http://volcano.oregonstate.edu/vwdocs/vwlessons/lessons/Prearth/Prearth4.html&amp;usg=__-StwczWYst1thtQrhDVYA1dGn4U=&amp;h=238&amp;w=511&amp;sz=48&amp;hl=en&amp;start=13&amp;um=1&amp;itbs=1&amp;tbnid=gv8UFcXDNIZmrM:&amp;tbnh=61&amp;tbnw=131&amp;prev=/images?q=paleozoic+era+animals&amp;hl=en&amp;rlz=1T4ADBS_enUS282US310&amp;sa=N&amp;um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www.cals.ncsu.edu/course/ent425/images/tutorials/systematics_taxonomy/intro_to_systematics/early_earth.jpg&amp;imgrefurl=http://www.cals.ncsu.edu/course/ent425/library/tutorials/systematics_taxonomy/intro_to_systematics.html&amp;usg=__yaLSGncEBuYYNUkTM6Y0lHanlmI=&amp;h=190&amp;w=280&amp;sz=29&amp;hl=en&amp;start=26&amp;um=1&amp;itbs=1&amp;tbnid=0kHL3gR2wATc7M:&amp;tbnh=77&amp;tbnw=114&amp;prev=/images?q=paleozoic+era+animals&amp;ndsp=21&amp;hl=en&amp;rlz=1T4ADBS_enUS282US310&amp;sa=N&amp;start=21&amp;um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/imgres?imgurl=http://www.bibleandscience.com/homeschool/images/dino4.jpg&amp;imgrefurl=http://www.bibleandscience.com/homeschool/geology.htm&amp;usg=__NSQ8cAFvuwxDN3hQiLi4_aMKfRU=&amp;h=200&amp;w=250&amp;sz=16&amp;hl=en&amp;start=32&amp;um=1&amp;itbs=1&amp;tbnid=AR_O9V6jHq-O5M:&amp;tbnh=89&amp;tbnw=111&amp;prev=/images?q=paleozoic+era+animals&amp;ndsp=21&amp;hl=en&amp;rlz=1T4ADBS_enUS282US310&amp;sa=N&amp;start=21&amp;um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phschool.com/science/science_news/articles/images/water_for_the_rock_01.jpg&amp;imgrefurl=http://phschool.com/science/science_news/articles/water_for_the_rock.html&amp;usg=__O1snLXHis42ywJ43GTv1vwsxc50=&amp;h=294&amp;w=204&amp;sz=14&amp;hl=en&amp;start=23&amp;um=1&amp;itbs=1&amp;tbnid=S7OVEyATolhd6M:&amp;tbnh=115&amp;tbnw=80&amp;prev=/images?q=earth's+formation&amp;ndsp=21&amp;hl=en&amp;rlz=1T4ADBS_enUS282US310&amp;sa=N&amp;start=21&amp;um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aycu20.webshots.com/image/34459/2003428013419545441_rs.jpg&amp;imgrefurl=http://www.environmentalgraffiti.com/?p=580&amp;usg=__SqKptPw5Rk8JOJ9pxs3IlUySl04=&amp;h=333&amp;w=500&amp;sz=16&amp;hl=en&amp;start=6&amp;um=1&amp;itbs=1&amp;tbnid=m0rRA-HfSkbg0M:&amp;tbnh=87&amp;tbnw=130&amp;prev=/images?q=earth's+early+atmosphere&amp;hl=en&amp;rlz=1T4ADBS_enUS282US310&amp;sa=N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steveaoki.dimmak.com/blog/files/bacteria.jpg&amp;imgrefurl=http://steveaoki.dimmak.com/blog/2009/11/useless-information-4-bacteria/&amp;usg=__DgqPei0LVeaaLecWH0BoXa1NRKo=&amp;h=768&amp;w=1024&amp;sz=102&amp;hl=en&amp;start=2&amp;um=1&amp;itbs=1&amp;tbnid=ns5aLcPMguuExM:&amp;tbnh=113&amp;tbnw=150&amp;prev=/images?q=bacteria&amp;hl=en&amp;rlz=1T4ADBS_enUS282US310&amp;sa=N&amp;um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cdasystems.com/art/fossil_bacteria.jpg&amp;imgrefurl=http://www.cdasystems.com/exhibits.htm&amp;usg=__RfhCjxK9BnGs8r5U4199ngEU0jU=&amp;h=204&amp;w=300&amp;sz=22&amp;hl=en&amp;start=11&amp;um=1&amp;itbs=1&amp;tbnid=3nbTdlRaWm0CNM:&amp;tbnh=79&amp;tbnw=116&amp;prev=/images?q=bacteria+fossils&amp;hl=en&amp;rlz=1T4ADBS_enUS282US310&amp;sa=N&amp;um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liamsclass.com/EighthScienceWork/Atmosphere/AtmosphereEarth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</p:spPr>
        <p:txBody>
          <a:bodyPr/>
          <a:lstStyle/>
          <a:p>
            <a:r>
              <a:rPr lang="en-US" dirty="0" smtClean="0"/>
              <a:t>17-2 Earth’s Early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pf0ia0hMTkwaZi4M:" descr="http://t0.gstatic.com/images?q=tbn:0ia0hMTkwaZi4M:http://www.destination360.com/central-america/costa-rica/images/s/arenal-volcano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8288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Pearson Prentice Hall</a:t>
            </a:r>
          </a:p>
        </p:txBody>
      </p:sp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Origin of Eukaryotic Cells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6400"/>
                </a:solidFill>
              </a:rPr>
              <a:t>The </a:t>
            </a:r>
            <a:r>
              <a:rPr lang="en-US" sz="2800" dirty="0" err="1">
                <a:solidFill>
                  <a:srgbClr val="006400"/>
                </a:solidFill>
              </a:rPr>
              <a:t>Endosymbiotic</a:t>
            </a:r>
            <a:r>
              <a:rPr lang="en-US" sz="2800" dirty="0">
                <a:solidFill>
                  <a:srgbClr val="006400"/>
                </a:solidFill>
              </a:rPr>
              <a:t> </a:t>
            </a:r>
            <a:r>
              <a:rPr lang="en-US" sz="2800" dirty="0" smtClean="0">
                <a:solidFill>
                  <a:srgbClr val="006400"/>
                </a:solidFill>
              </a:rPr>
              <a:t>Theory</a:t>
            </a:r>
          </a:p>
          <a:p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endosymbiotic</a:t>
            </a:r>
            <a:r>
              <a:rPr lang="en-US" dirty="0"/>
              <a:t> theory proposes that eukaryotic cells arose from living communities formed by </a:t>
            </a:r>
            <a:r>
              <a:rPr lang="en-US" dirty="0" smtClean="0"/>
              <a:t>prokaryotic </a:t>
            </a:r>
            <a:r>
              <a:rPr lang="en-US" dirty="0"/>
              <a:t>organisms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" name="ipf7fflTmjgXO09tM:" descr="http://t1.gstatic.com/images?q=tbn:7fflTmjgXO09tM:http://universe-review.ca/I10-26-protozoan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2004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 of Eukaryotic Cells</a:t>
            </a:r>
          </a:p>
        </p:txBody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016000"/>
            <a:ext cx="8547100" cy="4848225"/>
          </a:xfrm>
        </p:spPr>
        <p:txBody>
          <a:bodyPr/>
          <a:lstStyle/>
          <a:p>
            <a:pPr lvl="2"/>
            <a:r>
              <a:rPr lang="en-US"/>
              <a:t>Endosymbiotic Theory</a:t>
            </a:r>
          </a:p>
        </p:txBody>
      </p:sp>
      <p:pic>
        <p:nvPicPr>
          <p:cNvPr id="1204229" name="Picture 5" descr="sb4388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25" y="2339975"/>
            <a:ext cx="7686675" cy="3062288"/>
          </a:xfrm>
          <a:prstGeom prst="rect">
            <a:avLst/>
          </a:prstGeom>
          <a:noFill/>
        </p:spPr>
      </p:pic>
      <p:sp>
        <p:nvSpPr>
          <p:cNvPr id="1204231" name="Rectangle 7"/>
          <p:cNvSpPr>
            <a:spLocks noChangeArrowheads="1"/>
          </p:cNvSpPr>
          <p:nvPr/>
        </p:nvSpPr>
        <p:spPr bwMode="auto">
          <a:xfrm>
            <a:off x="3651250" y="3330575"/>
            <a:ext cx="769938" cy="3635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32" name="Rectangle 8"/>
          <p:cNvSpPr>
            <a:spLocks noChangeArrowheads="1"/>
          </p:cNvSpPr>
          <p:nvPr/>
        </p:nvSpPr>
        <p:spPr bwMode="auto">
          <a:xfrm>
            <a:off x="152400" y="2376488"/>
            <a:ext cx="1168400" cy="396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35" name="Rectangle 11"/>
          <p:cNvSpPr>
            <a:spLocks noChangeArrowheads="1"/>
          </p:cNvSpPr>
          <p:nvPr/>
        </p:nvSpPr>
        <p:spPr bwMode="auto">
          <a:xfrm>
            <a:off x="3962400" y="3379788"/>
            <a:ext cx="10604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34" name="Text Box 10"/>
          <p:cNvSpPr txBox="1">
            <a:spLocks noChangeArrowheads="1"/>
          </p:cNvSpPr>
          <p:nvPr/>
        </p:nvSpPr>
        <p:spPr bwMode="auto">
          <a:xfrm>
            <a:off x="3097213" y="3368675"/>
            <a:ext cx="1811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Mitochondrion</a:t>
            </a:r>
          </a:p>
        </p:txBody>
      </p:sp>
      <p:sp>
        <p:nvSpPr>
          <p:cNvPr id="1204236" name="Text Box 12"/>
          <p:cNvSpPr txBox="1">
            <a:spLocks noChangeArrowheads="1"/>
          </p:cNvSpPr>
          <p:nvPr/>
        </p:nvSpPr>
        <p:spPr bwMode="auto">
          <a:xfrm>
            <a:off x="95250" y="2176463"/>
            <a:ext cx="1160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Aerobic</a:t>
            </a:r>
          </a:p>
          <a:p>
            <a:r>
              <a:rPr lang="en-US" sz="1800">
                <a:solidFill>
                  <a:schemeClr val="tx1"/>
                </a:solidFill>
                <a:effectLst/>
              </a:rPr>
              <a:t>bacteria</a:t>
            </a:r>
          </a:p>
        </p:txBody>
      </p:sp>
      <p:sp>
        <p:nvSpPr>
          <p:cNvPr id="1204238" name="Rectangle 14"/>
          <p:cNvSpPr>
            <a:spLocks noChangeArrowheads="1"/>
          </p:cNvSpPr>
          <p:nvPr/>
        </p:nvSpPr>
        <p:spPr bwMode="auto">
          <a:xfrm>
            <a:off x="2127250" y="3144838"/>
            <a:ext cx="803275" cy="7699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39" name="Rectangle 15"/>
          <p:cNvSpPr>
            <a:spLocks noChangeArrowheads="1"/>
          </p:cNvSpPr>
          <p:nvPr/>
        </p:nvSpPr>
        <p:spPr bwMode="auto">
          <a:xfrm>
            <a:off x="1277938" y="2093913"/>
            <a:ext cx="1976437" cy="7858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33" name="Text Box 9"/>
          <p:cNvSpPr txBox="1">
            <a:spLocks noChangeArrowheads="1"/>
          </p:cNvSpPr>
          <p:nvPr/>
        </p:nvSpPr>
        <p:spPr bwMode="auto">
          <a:xfrm>
            <a:off x="1425575" y="2778125"/>
            <a:ext cx="13604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Nuclear envelope</a:t>
            </a:r>
          </a:p>
          <a:p>
            <a:r>
              <a:rPr lang="en-US" sz="1800">
                <a:solidFill>
                  <a:schemeClr val="tx1"/>
                </a:solidFill>
                <a:effectLst/>
              </a:rPr>
              <a:t>evolving</a:t>
            </a:r>
          </a:p>
        </p:txBody>
      </p:sp>
      <p:sp>
        <p:nvSpPr>
          <p:cNvPr id="1204237" name="Text Box 13"/>
          <p:cNvSpPr txBox="1">
            <a:spLocks noChangeArrowheads="1"/>
          </p:cNvSpPr>
          <p:nvPr/>
        </p:nvSpPr>
        <p:spPr bwMode="auto">
          <a:xfrm>
            <a:off x="992188" y="1663700"/>
            <a:ext cx="2708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Ancient Prokaryotes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204241" name="Rectangle 17"/>
          <p:cNvSpPr>
            <a:spLocks noChangeArrowheads="1"/>
          </p:cNvSpPr>
          <p:nvPr/>
        </p:nvSpPr>
        <p:spPr bwMode="auto">
          <a:xfrm>
            <a:off x="6904038" y="4870450"/>
            <a:ext cx="131603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42" name="Text Box 18"/>
          <p:cNvSpPr txBox="1">
            <a:spLocks noChangeArrowheads="1"/>
          </p:cNvSpPr>
          <p:nvPr/>
        </p:nvSpPr>
        <p:spPr bwMode="auto">
          <a:xfrm>
            <a:off x="7629525" y="2087563"/>
            <a:ext cx="132715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0">
                <a:solidFill>
                  <a:schemeClr val="tx1"/>
                </a:solidFill>
                <a:effectLst/>
              </a:rPr>
              <a:t>Plants and plantlike protists</a:t>
            </a:r>
          </a:p>
        </p:txBody>
      </p:sp>
      <p:sp>
        <p:nvSpPr>
          <p:cNvPr id="1204246" name="Rectangle 22"/>
          <p:cNvSpPr>
            <a:spLocks noChangeArrowheads="1"/>
          </p:cNvSpPr>
          <p:nvPr/>
        </p:nvSpPr>
        <p:spPr bwMode="auto">
          <a:xfrm>
            <a:off x="5819775" y="4186238"/>
            <a:ext cx="1966913" cy="47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44" name="Text Box 20"/>
          <p:cNvSpPr txBox="1">
            <a:spLocks noChangeArrowheads="1"/>
          </p:cNvSpPr>
          <p:nvPr/>
        </p:nvSpPr>
        <p:spPr bwMode="auto">
          <a:xfrm>
            <a:off x="5411788" y="4132263"/>
            <a:ext cx="2922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Primitive Photosynthetic</a:t>
            </a:r>
          </a:p>
          <a:p>
            <a:r>
              <a:rPr lang="en-US" sz="1800">
                <a:solidFill>
                  <a:schemeClr val="tx1"/>
                </a:solidFill>
                <a:effectLst/>
              </a:rPr>
              <a:t>Eukaryote</a:t>
            </a:r>
          </a:p>
        </p:txBody>
      </p:sp>
      <p:sp>
        <p:nvSpPr>
          <p:cNvPr id="1204245" name="Text Box 21"/>
          <p:cNvSpPr txBox="1">
            <a:spLocks noChangeArrowheads="1"/>
          </p:cNvSpPr>
          <p:nvPr/>
        </p:nvSpPr>
        <p:spPr bwMode="auto">
          <a:xfrm>
            <a:off x="3054350" y="5365750"/>
            <a:ext cx="2273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Primitive Aerobic</a:t>
            </a:r>
          </a:p>
          <a:p>
            <a:r>
              <a:rPr lang="en-US" sz="1800">
                <a:solidFill>
                  <a:schemeClr val="tx1"/>
                </a:solidFill>
                <a:effectLst/>
              </a:rPr>
              <a:t>Eukaryote</a:t>
            </a:r>
          </a:p>
        </p:txBody>
      </p:sp>
      <p:sp>
        <p:nvSpPr>
          <p:cNvPr id="1204248" name="Text Box 24"/>
          <p:cNvSpPr txBox="1">
            <a:spLocks noChangeArrowheads="1"/>
          </p:cNvSpPr>
          <p:nvPr/>
        </p:nvSpPr>
        <p:spPr bwMode="auto">
          <a:xfrm>
            <a:off x="247650" y="5375275"/>
            <a:ext cx="248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Ancient Anaerobic</a:t>
            </a:r>
          </a:p>
          <a:p>
            <a:r>
              <a:rPr lang="en-US" sz="1800">
                <a:solidFill>
                  <a:schemeClr val="tx1"/>
                </a:solidFill>
                <a:effectLst/>
              </a:rPr>
              <a:t>Prokaryote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204251" name="Rectangle 27"/>
          <p:cNvSpPr>
            <a:spLocks noChangeArrowheads="1"/>
          </p:cNvSpPr>
          <p:nvPr/>
        </p:nvSpPr>
        <p:spPr bwMode="auto">
          <a:xfrm>
            <a:off x="5332413" y="1901825"/>
            <a:ext cx="668337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50" name="Text Box 26"/>
          <p:cNvSpPr txBox="1">
            <a:spLocks noChangeArrowheads="1"/>
          </p:cNvSpPr>
          <p:nvPr/>
        </p:nvSpPr>
        <p:spPr bwMode="auto">
          <a:xfrm>
            <a:off x="5686425" y="2028825"/>
            <a:ext cx="154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Chloroplast</a:t>
            </a:r>
          </a:p>
        </p:txBody>
      </p:sp>
      <p:sp>
        <p:nvSpPr>
          <p:cNvPr id="1204240" name="Text Box 16"/>
          <p:cNvSpPr txBox="1">
            <a:spLocks noChangeArrowheads="1"/>
          </p:cNvSpPr>
          <p:nvPr/>
        </p:nvSpPr>
        <p:spPr bwMode="auto">
          <a:xfrm>
            <a:off x="6938963" y="4673600"/>
            <a:ext cx="14605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/>
            <a:r>
              <a:rPr lang="en-US" sz="1800" b="0">
                <a:solidFill>
                  <a:schemeClr val="tx1"/>
                </a:solidFill>
                <a:effectLst/>
              </a:rPr>
              <a:t>Animals, fungi, and</a:t>
            </a:r>
          </a:p>
          <a:p>
            <a:pPr algn="ctr"/>
            <a:r>
              <a:rPr lang="en-US" sz="1800" b="0">
                <a:solidFill>
                  <a:schemeClr val="tx1"/>
                </a:solidFill>
                <a:effectLst/>
              </a:rPr>
              <a:t>non-plantlike protists</a:t>
            </a:r>
          </a:p>
        </p:txBody>
      </p:sp>
      <p:sp>
        <p:nvSpPr>
          <p:cNvPr id="1204255" name="Rectangle 31"/>
          <p:cNvSpPr>
            <a:spLocks noChangeArrowheads="1"/>
          </p:cNvSpPr>
          <p:nvPr/>
        </p:nvSpPr>
        <p:spPr bwMode="auto">
          <a:xfrm>
            <a:off x="3132138" y="2695575"/>
            <a:ext cx="1249362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4230" name="Text Box 6"/>
          <p:cNvSpPr txBox="1">
            <a:spLocks noChangeArrowheads="1"/>
          </p:cNvSpPr>
          <p:nvPr/>
        </p:nvSpPr>
        <p:spPr bwMode="auto">
          <a:xfrm>
            <a:off x="3332163" y="2519363"/>
            <a:ext cx="1855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effectLst/>
              </a:rPr>
              <a:t>Photosynthetic bacteria</a:t>
            </a:r>
          </a:p>
        </p:txBody>
      </p:sp>
      <p:sp>
        <p:nvSpPr>
          <p:cNvPr id="1204256" name="Line 32"/>
          <p:cNvSpPr>
            <a:spLocks noChangeShapeType="1"/>
          </p:cNvSpPr>
          <p:nvPr/>
        </p:nvSpPr>
        <p:spPr bwMode="auto">
          <a:xfrm flipV="1">
            <a:off x="506413" y="1854200"/>
            <a:ext cx="498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4257" name="Line 33"/>
          <p:cNvSpPr>
            <a:spLocks noChangeShapeType="1"/>
          </p:cNvSpPr>
          <p:nvPr/>
        </p:nvSpPr>
        <p:spPr bwMode="auto">
          <a:xfrm>
            <a:off x="536575" y="1852613"/>
            <a:ext cx="1588" cy="401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4260" name="Line 36"/>
          <p:cNvSpPr>
            <a:spLocks noChangeShapeType="1"/>
          </p:cNvSpPr>
          <p:nvPr/>
        </p:nvSpPr>
        <p:spPr bwMode="auto">
          <a:xfrm flipH="1">
            <a:off x="3422650" y="1836738"/>
            <a:ext cx="768350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4261" name="Line 37"/>
          <p:cNvSpPr>
            <a:spLocks noChangeShapeType="1"/>
          </p:cNvSpPr>
          <p:nvPr/>
        </p:nvSpPr>
        <p:spPr bwMode="auto">
          <a:xfrm flipH="1">
            <a:off x="4184650" y="1830388"/>
            <a:ext cx="3175" cy="690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prokaryotes reproduce asexually.</a:t>
            </a:r>
          </a:p>
          <a:p>
            <a:r>
              <a:rPr lang="en-US" dirty="0" smtClean="0"/>
              <a:t>Eukaryotic cells began to reproduce sexually </a:t>
            </a:r>
            <a:r>
              <a:rPr lang="en-US" smtClean="0"/>
              <a:t>which led </a:t>
            </a:r>
            <a:r>
              <a:rPr lang="en-US" dirty="0" smtClean="0"/>
              <a:t>to greater genetic variety.</a:t>
            </a:r>
          </a:p>
          <a:p>
            <a:endParaRPr lang="en-US" dirty="0" smtClean="0"/>
          </a:p>
          <a:p>
            <a:r>
              <a:rPr lang="en-US" dirty="0" smtClean="0"/>
              <a:t>A few hundred million years after the evolution of sexual reproduction, </a:t>
            </a:r>
            <a:r>
              <a:rPr lang="en-US" dirty="0" err="1" smtClean="0"/>
              <a:t>multicellular</a:t>
            </a:r>
            <a:r>
              <a:rPr lang="en-US" dirty="0" smtClean="0"/>
              <a:t> organisms began to develop.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 and </a:t>
            </a:r>
            <a:r>
              <a:rPr lang="en-US" dirty="0" err="1" smtClean="0"/>
              <a:t>Multicellularity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0.gstatic.com/images?q=tbn:gv8UFcXDNIZmrM:http://volcano.oregonstate.edu/vwdocs/vwlessons/lessons/Prearth/Picture4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81400"/>
            <a:ext cx="320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t2.gstatic.com/images?q=tbn:AR_O9V6jHq-O5M:http://www.bibleandscience.com/homeschool/images/dino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685800"/>
            <a:ext cx="2819400" cy="22606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0kHL3gR2wATc7M:http://www.cals.ncsu.edu/course/ent425/images/tutorials/systematics_taxonomy/intro_to_systematics/early_ear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1828800"/>
            <a:ext cx="4061356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is about 4.6 billion years old and was not “born” in a single event.  </a:t>
            </a:r>
          </a:p>
          <a:p>
            <a:r>
              <a:rPr lang="en-US" dirty="0" smtClean="0"/>
              <a:t>Pieces of cosmic debris were probably attracted to one another over about 100 million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Earth</a:t>
            </a:r>
            <a:endParaRPr lang="en-US" dirty="0"/>
          </a:p>
        </p:txBody>
      </p:sp>
      <p:pic>
        <p:nvPicPr>
          <p:cNvPr id="4" name="ipfS7OVEyATolhd6M:" descr="http://t1.gstatic.com/images?q=tbn:S7OVEyATolhd6M:http://www.phschool.com/science/science_news/articles/images/water_for_the_rock_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200400"/>
            <a:ext cx="312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r>
              <a:rPr lang="en-US" dirty="0" smtClean="0"/>
              <a:t>Early Earth was very hot</a:t>
            </a:r>
          </a:p>
          <a:p>
            <a:r>
              <a:rPr lang="en-US" dirty="0" smtClean="0"/>
              <a:t>Earth’s early atmosphere contained many toxic gasses and little or NO oxygen.</a:t>
            </a:r>
          </a:p>
          <a:p>
            <a:r>
              <a:rPr lang="en-US" dirty="0" smtClean="0"/>
              <a:t>About 3.8 billions years ago, Earth’s surface cooled enough for water to remain a liquid.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pfm0rRA-HfSkbg0M:" descr="http://t1.gstatic.com/images?q=tbn:m0rRA-HfSkbg0M:http://aycu20.webshots.com/image/34459/2003428013419545441_r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743200"/>
            <a:ext cx="4114800" cy="392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1950s chemists Stanley Miller and Harold Urey filled a flask with water, hydrogen, ammonia, and methane (WHAM) and passed electric sparks through the mixture.</a:t>
            </a:r>
          </a:p>
          <a:p>
            <a:endParaRPr lang="en-US" dirty="0" smtClean="0"/>
          </a:p>
          <a:p>
            <a:r>
              <a:rPr lang="en-US" dirty="0" smtClean="0"/>
              <a:t>After several days, amino acids formed!!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Organic Molecules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Pearson Prentice Hall</a:t>
            </a:r>
          </a:p>
        </p:txBody>
      </p:sp>
      <p:pic>
        <p:nvPicPr>
          <p:cNvPr id="1282075" name="Picture 27" descr="17-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3850" y="1481138"/>
            <a:ext cx="3416300" cy="49688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pic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Organic Molecules</a:t>
            </a:r>
            <a:br>
              <a:rPr lang="en-US" dirty="0"/>
            </a:br>
            <a:endParaRPr lang="en-US" dirty="0"/>
          </a:p>
        </p:txBody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8675" y="762000"/>
            <a:ext cx="5795963" cy="4540250"/>
          </a:xfrm>
        </p:spPr>
        <p:txBody>
          <a:bodyPr/>
          <a:lstStyle/>
          <a:p>
            <a:r>
              <a:rPr lang="en-US" sz="2400" dirty="0"/>
              <a:t>Miller and Urey’s Experiment</a:t>
            </a:r>
          </a:p>
          <a:p>
            <a:endParaRPr lang="en-US" sz="2400" dirty="0"/>
          </a:p>
        </p:txBody>
      </p:sp>
      <p:sp>
        <p:nvSpPr>
          <p:cNvPr id="1282053" name="Rectangle 5"/>
          <p:cNvSpPr>
            <a:spLocks noChangeArrowheads="1"/>
          </p:cNvSpPr>
          <p:nvPr/>
        </p:nvSpPr>
        <p:spPr bwMode="auto">
          <a:xfrm>
            <a:off x="3005138" y="1741488"/>
            <a:ext cx="682625" cy="5508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82061" name="Text Box 13"/>
          <p:cNvSpPr txBox="1">
            <a:spLocks noChangeArrowheads="1"/>
          </p:cNvSpPr>
          <p:nvPr/>
        </p:nvSpPr>
        <p:spPr bwMode="auto">
          <a:xfrm>
            <a:off x="1150938" y="1192213"/>
            <a:ext cx="2320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Mixture of gases simulating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</a:rPr>
              <a:t>atmosphere of early Earth</a:t>
            </a:r>
          </a:p>
        </p:txBody>
      </p:sp>
      <p:sp>
        <p:nvSpPr>
          <p:cNvPr id="1282062" name="Text Box 14"/>
          <p:cNvSpPr txBox="1">
            <a:spLocks noChangeArrowheads="1"/>
          </p:cNvSpPr>
          <p:nvPr/>
        </p:nvSpPr>
        <p:spPr bwMode="auto">
          <a:xfrm>
            <a:off x="7142163" y="2643188"/>
            <a:ext cx="3354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Condensation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</a:rPr>
              <a:t>chamber</a:t>
            </a:r>
          </a:p>
        </p:txBody>
      </p:sp>
      <p:sp>
        <p:nvSpPr>
          <p:cNvPr id="1282063" name="Text Box 15"/>
          <p:cNvSpPr txBox="1">
            <a:spLocks noChangeArrowheads="1"/>
          </p:cNvSpPr>
          <p:nvPr/>
        </p:nvSpPr>
        <p:spPr bwMode="auto">
          <a:xfrm>
            <a:off x="6270625" y="1211263"/>
            <a:ext cx="3354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Spark simulating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</a:rPr>
              <a:t>lightning storms</a:t>
            </a:r>
          </a:p>
        </p:txBody>
      </p:sp>
      <p:sp>
        <p:nvSpPr>
          <p:cNvPr id="1282064" name="Text Box 16"/>
          <p:cNvSpPr txBox="1">
            <a:spLocks noChangeArrowheads="1"/>
          </p:cNvSpPr>
          <p:nvPr/>
        </p:nvSpPr>
        <p:spPr bwMode="auto">
          <a:xfrm>
            <a:off x="1500188" y="2963863"/>
            <a:ext cx="1150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Water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</a:rPr>
              <a:t>vapor</a:t>
            </a:r>
          </a:p>
        </p:txBody>
      </p:sp>
      <p:sp>
        <p:nvSpPr>
          <p:cNvPr id="1282065" name="Text Box 17"/>
          <p:cNvSpPr txBox="1">
            <a:spLocks noChangeArrowheads="1"/>
          </p:cNvSpPr>
          <p:nvPr/>
        </p:nvSpPr>
        <p:spPr bwMode="auto">
          <a:xfrm>
            <a:off x="231775" y="4751388"/>
            <a:ext cx="33543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Liquid containing amino acids and other organic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</a:rPr>
              <a:t>compounds</a:t>
            </a:r>
          </a:p>
        </p:txBody>
      </p:sp>
      <p:sp>
        <p:nvSpPr>
          <p:cNvPr id="1282066" name="Text Box 18"/>
          <p:cNvSpPr txBox="1">
            <a:spLocks noChangeArrowheads="1"/>
          </p:cNvSpPr>
          <p:nvPr/>
        </p:nvSpPr>
        <p:spPr bwMode="auto">
          <a:xfrm>
            <a:off x="5673725" y="3657600"/>
            <a:ext cx="22812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effectLst/>
              </a:rPr>
              <a:t>Cold water cools chamber, causing droplets to form.</a:t>
            </a:r>
          </a:p>
        </p:txBody>
      </p:sp>
      <p:sp>
        <p:nvSpPr>
          <p:cNvPr id="1282067" name="Line 19"/>
          <p:cNvSpPr>
            <a:spLocks noChangeShapeType="1"/>
          </p:cNvSpPr>
          <p:nvPr/>
        </p:nvSpPr>
        <p:spPr bwMode="auto">
          <a:xfrm flipH="1" flipV="1">
            <a:off x="3795713" y="2581275"/>
            <a:ext cx="9525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70" name="Line 22"/>
          <p:cNvSpPr>
            <a:spLocks noChangeShapeType="1"/>
          </p:cNvSpPr>
          <p:nvPr/>
        </p:nvSpPr>
        <p:spPr bwMode="auto">
          <a:xfrm flipH="1" flipV="1">
            <a:off x="4210050" y="4251325"/>
            <a:ext cx="295275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71" name="Line 23"/>
          <p:cNvSpPr>
            <a:spLocks noChangeShapeType="1"/>
          </p:cNvSpPr>
          <p:nvPr/>
        </p:nvSpPr>
        <p:spPr bwMode="auto">
          <a:xfrm>
            <a:off x="5800725" y="3024188"/>
            <a:ext cx="314325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72" name="Line 24"/>
          <p:cNvSpPr>
            <a:spLocks noChangeShapeType="1"/>
          </p:cNvSpPr>
          <p:nvPr/>
        </p:nvSpPr>
        <p:spPr bwMode="auto">
          <a:xfrm flipH="1">
            <a:off x="5829300" y="3313113"/>
            <a:ext cx="2857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282076" name="Picture 28" descr="bur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2513" y="1484313"/>
            <a:ext cx="1325562" cy="1139825"/>
          </a:xfrm>
          <a:prstGeom prst="rect">
            <a:avLst/>
          </a:prstGeom>
          <a:noFill/>
        </p:spPr>
      </p:pic>
      <p:sp>
        <p:nvSpPr>
          <p:cNvPr id="1282077" name="Line 29"/>
          <p:cNvSpPr>
            <a:spLocks noChangeShapeType="1"/>
          </p:cNvSpPr>
          <p:nvPr/>
        </p:nvSpPr>
        <p:spPr bwMode="auto">
          <a:xfrm>
            <a:off x="2308225" y="3508375"/>
            <a:ext cx="1558925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78" name="Line 30"/>
          <p:cNvSpPr>
            <a:spLocks noChangeShapeType="1"/>
          </p:cNvSpPr>
          <p:nvPr/>
        </p:nvSpPr>
        <p:spPr bwMode="auto">
          <a:xfrm>
            <a:off x="2638425" y="2098675"/>
            <a:ext cx="674688" cy="50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1" name="Freeform 33"/>
          <p:cNvSpPr>
            <a:spLocks/>
          </p:cNvSpPr>
          <p:nvPr/>
        </p:nvSpPr>
        <p:spPr bwMode="auto">
          <a:xfrm>
            <a:off x="3749675" y="1828800"/>
            <a:ext cx="409575" cy="317500"/>
          </a:xfrm>
          <a:custGeom>
            <a:avLst/>
            <a:gdLst/>
            <a:ahLst/>
            <a:cxnLst>
              <a:cxn ang="0">
                <a:pos x="26" y="260"/>
              </a:cxn>
              <a:cxn ang="0">
                <a:pos x="26" y="40"/>
              </a:cxn>
              <a:cxn ang="0">
                <a:pos x="182" y="20"/>
              </a:cxn>
              <a:cxn ang="0">
                <a:pos x="338" y="36"/>
              </a:cxn>
            </a:cxnLst>
            <a:rect l="0" t="0" r="r" b="b"/>
            <a:pathLst>
              <a:path w="338" h="260">
                <a:moveTo>
                  <a:pt x="26" y="260"/>
                </a:moveTo>
                <a:cubicBezTo>
                  <a:pt x="13" y="170"/>
                  <a:pt x="0" y="80"/>
                  <a:pt x="26" y="40"/>
                </a:cubicBezTo>
                <a:cubicBezTo>
                  <a:pt x="52" y="0"/>
                  <a:pt x="130" y="21"/>
                  <a:pt x="182" y="20"/>
                </a:cubicBezTo>
                <a:cubicBezTo>
                  <a:pt x="234" y="19"/>
                  <a:pt x="286" y="27"/>
                  <a:pt x="338" y="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2" name="Line 34"/>
          <p:cNvSpPr>
            <a:spLocks noChangeShapeType="1"/>
          </p:cNvSpPr>
          <p:nvPr/>
        </p:nvSpPr>
        <p:spPr bwMode="auto">
          <a:xfrm>
            <a:off x="4445000" y="1898650"/>
            <a:ext cx="304800" cy="2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3" name="Line 35"/>
          <p:cNvSpPr>
            <a:spLocks noChangeShapeType="1"/>
          </p:cNvSpPr>
          <p:nvPr/>
        </p:nvSpPr>
        <p:spPr bwMode="auto">
          <a:xfrm flipH="1">
            <a:off x="5397500" y="1509713"/>
            <a:ext cx="828675" cy="566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4" name="Line 36"/>
          <p:cNvSpPr>
            <a:spLocks noChangeShapeType="1"/>
          </p:cNvSpPr>
          <p:nvPr/>
        </p:nvSpPr>
        <p:spPr bwMode="auto">
          <a:xfrm>
            <a:off x="5524500" y="2444750"/>
            <a:ext cx="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5" name="Line 37"/>
          <p:cNvSpPr>
            <a:spLocks noChangeShapeType="1"/>
          </p:cNvSpPr>
          <p:nvPr/>
        </p:nvSpPr>
        <p:spPr bwMode="auto">
          <a:xfrm flipH="1" flipV="1">
            <a:off x="5664200" y="2870200"/>
            <a:ext cx="158115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6" name="Line 38"/>
          <p:cNvSpPr>
            <a:spLocks noChangeShapeType="1"/>
          </p:cNvSpPr>
          <p:nvPr/>
        </p:nvSpPr>
        <p:spPr bwMode="auto">
          <a:xfrm flipV="1">
            <a:off x="5651500" y="2959100"/>
            <a:ext cx="159385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82088" name="Line 40"/>
          <p:cNvSpPr>
            <a:spLocks noChangeShapeType="1"/>
          </p:cNvSpPr>
          <p:nvPr/>
        </p:nvSpPr>
        <p:spPr bwMode="auto">
          <a:xfrm>
            <a:off x="2598738" y="5370513"/>
            <a:ext cx="219075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2847 L 5.E-6 -0.030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82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8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4 -0.00092 L 0.01944 0.0037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28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282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282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66667E-6 L 3.33333E-6 0.10023 " pathEditMode="relative" ptsTypes="AA">
                                      <p:cBhvr>
                                        <p:cTn id="46" dur="2000" fill="hold"/>
                                        <p:tgtEl>
                                          <p:spTgt spid="1282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8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8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8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0" presetClass="path" presetSubtype="0" repeatCount="4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0093 L 4.72222E-6 4.44444E-6 " pathEditMode="relative" ptsTypes="AA">
                                      <p:cBhvr>
                                        <p:cTn id="63" dur="1000" fill="hold"/>
                                        <p:tgtEl>
                                          <p:spTgt spid="128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8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300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88889E-6 1.48148E-6 L -0.0132 1.48148E-6 " pathEditMode="relative" ptsTypes="AA">
                                      <p:cBhvr>
                                        <p:cTn id="68" dur="1000" fill="hold"/>
                                        <p:tgtEl>
                                          <p:spTgt spid="128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4549 0.0020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28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2061" grpId="0"/>
      <p:bldP spid="1282062" grpId="0"/>
      <p:bldP spid="1282063" grpId="0"/>
      <p:bldP spid="1282064" grpId="0"/>
      <p:bldP spid="1282065" grpId="0"/>
      <p:bldP spid="1282066" grpId="0"/>
      <p:bldP spid="1282067" grpId="0" animBg="1"/>
      <p:bldP spid="1282067" grpId="1" animBg="1"/>
      <p:bldP spid="1282070" grpId="0" animBg="1"/>
      <p:bldP spid="1282070" grpId="1" animBg="1"/>
      <p:bldP spid="1282071" grpId="0" animBg="1"/>
      <p:bldP spid="1282071" grpId="1" animBg="1"/>
      <p:bldP spid="1282072" grpId="0" animBg="1"/>
      <p:bldP spid="1282072" grpId="1" animBg="1"/>
      <p:bldP spid="1282077" grpId="0" animBg="1"/>
      <p:bldP spid="1282078" grpId="0" animBg="1"/>
      <p:bldP spid="1282081" grpId="0" animBg="1"/>
      <p:bldP spid="1282082" grpId="0" animBg="1"/>
      <p:bldP spid="1282082" grpId="1" animBg="1"/>
      <p:bldP spid="1282083" grpId="0" animBg="1"/>
      <p:bldP spid="1282084" grpId="0" animBg="1"/>
      <p:bldP spid="1282084" grpId="1" animBg="1"/>
      <p:bldP spid="1282085" grpId="0" animBg="1"/>
      <p:bldP spid="1282086" grpId="0" animBg="1"/>
      <p:bldP spid="12820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Pearson Prentice Hall</a:t>
            </a:r>
          </a:p>
        </p:txBody>
      </p:sp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1600" dirty="0"/>
              <a:t>The First Organic Molecules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609600"/>
            <a:ext cx="8432800" cy="5334000"/>
          </a:xfrm>
        </p:spPr>
        <p:txBody>
          <a:bodyPr/>
          <a:lstStyle/>
          <a:p>
            <a:endParaRPr lang="en-US" dirty="0"/>
          </a:p>
          <a:p>
            <a:pPr lvl="1">
              <a:spcAft>
                <a:spcPct val="0"/>
              </a:spcAft>
            </a:pPr>
            <a:r>
              <a:rPr lang="en-US" dirty="0" smtClean="0"/>
              <a:t>Miller </a:t>
            </a:r>
            <a:r>
              <a:rPr lang="en-US" dirty="0"/>
              <a:t>and Urey's experiments suggested how mixtures of the organic compounds necessary for life </a:t>
            </a:r>
            <a:r>
              <a:rPr lang="en-US" dirty="0" smtClean="0"/>
              <a:t>could </a:t>
            </a:r>
            <a:r>
              <a:rPr lang="en-US" dirty="0"/>
              <a:t>have arisen from simpler compounds present on a primitive Earth</a:t>
            </a:r>
            <a:r>
              <a:rPr lang="en-US" dirty="0" smtClean="0"/>
              <a:t>.</a:t>
            </a:r>
          </a:p>
          <a:p>
            <a:pPr lvl="1">
              <a:spcAft>
                <a:spcPct val="0"/>
              </a:spcAft>
            </a:pPr>
            <a:endParaRPr lang="en-US" dirty="0" smtClean="0"/>
          </a:p>
          <a:p>
            <a:pPr lvl="1">
              <a:spcAft>
                <a:spcPct val="0"/>
              </a:spcAft>
            </a:pPr>
            <a:endParaRPr lang="en-US" dirty="0"/>
          </a:p>
          <a:p>
            <a:pPr lvl="1">
              <a:spcAft>
                <a:spcPct val="0"/>
              </a:spcAft>
            </a:pPr>
            <a:r>
              <a:rPr lang="en-US" b="0" dirty="0"/>
              <a:t>Although their simulations of early Earth were not accurate, experiments with current knowledge yielded similar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Pearson Prentice Hall</a:t>
            </a:r>
          </a:p>
        </p:txBody>
      </p:sp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The Puzzle of Life's Origin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8434388" cy="4848225"/>
          </a:xfrm>
        </p:spPr>
        <p:txBody>
          <a:bodyPr/>
          <a:lstStyle/>
          <a:p>
            <a:r>
              <a:rPr lang="en-US" dirty="0"/>
              <a:t>The Puzzle of Life's Origin</a:t>
            </a:r>
          </a:p>
          <a:p>
            <a:pPr lvl="2"/>
            <a:r>
              <a:rPr lang="en-US" dirty="0"/>
              <a:t>Evidence suggests that 200–300 million years after Earth had liquid water, cells similar to modern bacteria were common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6" name="ipfns5aLcPMguuExM:" descr="http://t2.gstatic.com/images?q=tbn:ns5aLcPMguuExM:http://steveaoki.dimmak.com/blog/files/bacteria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362200"/>
            <a:ext cx="3657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Pearson Prentice Hall</a:t>
            </a:r>
          </a:p>
        </p:txBody>
      </p:sp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Oxygen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8547100" cy="5481638"/>
          </a:xfrm>
          <a:noFill/>
        </p:spPr>
        <p:txBody>
          <a:bodyPr/>
          <a:lstStyle/>
          <a:p>
            <a:r>
              <a:rPr lang="en-US" dirty="0"/>
              <a:t>Free Oxygen</a:t>
            </a:r>
          </a:p>
          <a:p>
            <a:pPr lvl="2"/>
            <a:r>
              <a:rPr lang="en-US" dirty="0"/>
              <a:t>Microscopic fossils, or </a:t>
            </a:r>
            <a:r>
              <a:rPr lang="en-US" b="1" dirty="0"/>
              <a:t>microfossils</a:t>
            </a:r>
            <a:r>
              <a:rPr lang="en-US" dirty="0"/>
              <a:t>, of unicellular prokaryotic organisms resembling modern bacteria have been found in rocks over 3.5 billion years old. </a:t>
            </a:r>
          </a:p>
          <a:p>
            <a:pPr lvl="2"/>
            <a:r>
              <a:rPr lang="en-US" dirty="0"/>
              <a:t>These first life-forms evolved without oxygen.</a:t>
            </a:r>
          </a:p>
        </p:txBody>
      </p:sp>
      <p:pic>
        <p:nvPicPr>
          <p:cNvPr id="6" name="ipf3nbTdlRaWm0CNM:" descr="http://t3.gstatic.com/images?q=tbn:3nbTdlRaWm0CNM:http://www.cdasystems.com/art/fossil_bacteria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048000"/>
            <a:ext cx="3295650" cy="342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Pearson Prentice Hall</a:t>
            </a:r>
          </a:p>
        </p:txBody>
      </p:sp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Oxygen</a:t>
            </a:r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95375"/>
            <a:ext cx="8547100" cy="5481638"/>
          </a:xfrm>
          <a:noFill/>
        </p:spPr>
        <p:txBody>
          <a:bodyPr/>
          <a:lstStyle/>
          <a:p>
            <a:pPr lvl="2"/>
            <a:r>
              <a:rPr lang="en-US" dirty="0"/>
              <a:t>About 2.2 billion years ago, photosynthetic bacteria began to pump oxygen into the oceans.</a:t>
            </a:r>
          </a:p>
          <a:p>
            <a:pPr lvl="2"/>
            <a:r>
              <a:rPr lang="en-US" dirty="0"/>
              <a:t>Next, oxygen gas </a:t>
            </a:r>
            <a:r>
              <a:rPr lang="en-US" dirty="0" smtClean="0"/>
              <a:t>accumulated </a:t>
            </a:r>
            <a:r>
              <a:rPr lang="en-US" dirty="0"/>
              <a:t>in the atmosphere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6" name="Picture 5" descr="See full size imag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362200"/>
            <a:ext cx="401193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522</Words>
  <Application>Microsoft Office PowerPoint</Application>
  <PresentationFormat>On-screen Show (4:3)</PresentationFormat>
  <Paragraphs>84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17-2 Earth’s Early History</vt:lpstr>
      <vt:lpstr>Formation of Earth</vt:lpstr>
      <vt:lpstr>Slide 3</vt:lpstr>
      <vt:lpstr>The First Organic Molecules</vt:lpstr>
      <vt:lpstr>The First Organic Molecules </vt:lpstr>
      <vt:lpstr>The First Organic Molecules </vt:lpstr>
      <vt:lpstr>The Puzzle of Life's Origin </vt:lpstr>
      <vt:lpstr>Free Oxygen</vt:lpstr>
      <vt:lpstr>Free Oxygen</vt:lpstr>
      <vt:lpstr>Origin of Eukaryotic Cells</vt:lpstr>
      <vt:lpstr>Origin of Eukaryotic Cells</vt:lpstr>
      <vt:lpstr>Sexual Reproduction and Multicellularity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17-2 Earth’s Early History</dc:title>
  <dc:creator>Lisa</dc:creator>
  <cp:lastModifiedBy>Lisa</cp:lastModifiedBy>
  <cp:revision>8</cp:revision>
  <dcterms:created xsi:type="dcterms:W3CDTF">2010-02-19T00:44:42Z</dcterms:created>
  <dcterms:modified xsi:type="dcterms:W3CDTF">2011-02-13T15:19:47Z</dcterms:modified>
</cp:coreProperties>
</file>