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DFBD5-4973-4E5D-AB40-FE56E104DEBE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0720A-2C3B-4C35-BF02-60A45E8B3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CD18E-E099-4BAB-AC1C-AEED7802BBDB}" type="slidenum">
              <a:rPr lang="en-US">
                <a:ea typeface="ＭＳ Ｐゴシック" pitchFamily="1" charset="-128"/>
              </a:rPr>
              <a:pPr/>
              <a:t>18</a:t>
            </a:fld>
            <a:endParaRPr lang="en-US">
              <a:ea typeface="ＭＳ Ｐゴシック" pitchFamily="1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Earth’s history is often compared to a familiar measurement, such as the twelve hours between noon and midnight.  In such a comparison, notice that Precambrian Time lasts from noon until after 10:30 pm.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961A9B-95ED-497E-AD1A-AAD7751624D8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1F77F9-DE2B-44AC-9A95-23CC329B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61A9B-95ED-497E-AD1A-AAD7751624D8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F77F9-DE2B-44AC-9A95-23CC329B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61A9B-95ED-497E-AD1A-AAD7751624D8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F77F9-DE2B-44AC-9A95-23CC329B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61A9B-95ED-497E-AD1A-AAD7751624D8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F77F9-DE2B-44AC-9A95-23CC329BD1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61A9B-95ED-497E-AD1A-AAD7751624D8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F77F9-DE2B-44AC-9A95-23CC329BD1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61A9B-95ED-497E-AD1A-AAD7751624D8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F77F9-DE2B-44AC-9A95-23CC329BD1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61A9B-95ED-497E-AD1A-AAD7751624D8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F77F9-DE2B-44AC-9A95-23CC329B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61A9B-95ED-497E-AD1A-AAD7751624D8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F77F9-DE2B-44AC-9A95-23CC329BD1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61A9B-95ED-497E-AD1A-AAD7751624D8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F77F9-DE2B-44AC-9A95-23CC329B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961A9B-95ED-497E-AD1A-AAD7751624D8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1F77F9-DE2B-44AC-9A95-23CC329B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961A9B-95ED-497E-AD1A-AAD7751624D8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1F77F9-DE2B-44AC-9A95-23CC329BD1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961A9B-95ED-497E-AD1A-AAD7751624D8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1F77F9-DE2B-44AC-9A95-23CC329BD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nhm.ac.uk/nature-online/virtual-wonders/ammonite/img0001.jpg&amp;imgrefurl=http://www.nhm.ac.uk/nature-online/virtual-wonders/det_vrammonite.html&amp;usg=__-OFYLKwLVGgredxz217r1RU9hVk=&amp;h=335&amp;w=400&amp;sz=14&amp;hl=en&amp;start=3&amp;um=1&amp;itbs=1&amp;tbnid=y_72r05f0Nyi0M:&amp;tbnh=104&amp;tbnw=124&amp;prev=/images?q=index+fossil&amp;hl=en&amp;rlz=1T4ADBS_enUS282US310&amp;um=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Resources/Movies/vegeotim.mov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www.mydinosaurclipart.com/images/illustrations/thumbnail/29_serious_paleontologist_man_standing_by_a_shovel_and_holding_a_magnifying_glass_up_to_a_large_dinosaur_bone.jpg&amp;imgrefurl=http://www.mydinosaurclipart.com/illustrations/search/dinosaur/3&amp;usg=__-zwERDKHjzymlD7aBu2T7PMDrTY=&amp;h=150&amp;w=130&amp;sz=14&amp;hl=en&amp;start=77&amp;um=1&amp;itbs=1&amp;tbnid=ivrO1y25OJBQBM:&amp;tbnh=96&amp;tbnw=83&amp;prev=/images?q=cartoon+paleontologists&amp;ndsp=21&amp;hl=en&amp;rlz=1T4ADBS_enUS282US310&amp;sa=N&amp;start=63&amp;um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295399"/>
          </a:xfrm>
        </p:spPr>
        <p:txBody>
          <a:bodyPr/>
          <a:lstStyle/>
          <a:p>
            <a:r>
              <a:rPr lang="en-US" dirty="0" smtClean="0"/>
              <a:t>17-1 The Fossil Record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2" descr="0416_bio_c07_se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477000" cy="519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2400" dirty="0" smtClean="0"/>
              <a:t>In </a:t>
            </a:r>
            <a:r>
              <a:rPr lang="en-US" sz="2400" b="1" dirty="0" smtClean="0"/>
              <a:t>relative dating</a:t>
            </a:r>
            <a:r>
              <a:rPr lang="en-US" sz="2400" dirty="0" smtClean="0"/>
              <a:t>, the age of a fossil is determined by comparing its placement with that of fossils in other layers of rock.</a:t>
            </a:r>
          </a:p>
          <a:p>
            <a:pPr lvl="2">
              <a:buNone/>
            </a:pPr>
            <a:r>
              <a:rPr lang="en-US" sz="2400" dirty="0" smtClean="0"/>
              <a:t>Rock layers form in order by age—the oldest on the bottom, with more recent layers on top.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Dating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b="5756"/>
          <a:stretch>
            <a:fillRect/>
          </a:stretch>
        </p:blipFill>
        <p:spPr bwMode="auto">
          <a:xfrm>
            <a:off x="1600200" y="3056534"/>
            <a:ext cx="5715000" cy="317757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63" y="1241425"/>
            <a:ext cx="7419975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>
              <a:buNone/>
            </a:pPr>
            <a:r>
              <a:rPr lang="en-US" sz="2800" b="1" dirty="0" smtClean="0"/>
              <a:t>Index fossils </a:t>
            </a:r>
            <a:r>
              <a:rPr lang="en-US" sz="2800" dirty="0" smtClean="0"/>
              <a:t>are used to compare the relative ages of fossils. </a:t>
            </a:r>
          </a:p>
          <a:p>
            <a:pPr lvl="2">
              <a:buNone/>
            </a:pPr>
            <a:endParaRPr lang="en-US" sz="2800" dirty="0" smtClean="0"/>
          </a:p>
          <a:p>
            <a:pPr lvl="2">
              <a:buNone/>
            </a:pPr>
            <a:r>
              <a:rPr lang="en-US" sz="2800" dirty="0" smtClean="0"/>
              <a:t>An </a:t>
            </a:r>
            <a:r>
              <a:rPr lang="en-US" sz="2800" b="1" dirty="0" smtClean="0"/>
              <a:t>index fossil</a:t>
            </a:r>
            <a:r>
              <a:rPr lang="en-US" sz="2800" dirty="0" smtClean="0"/>
              <a:t> is a species that is recognizable and that existed for a </a:t>
            </a:r>
            <a:r>
              <a:rPr lang="en-US" sz="2800" u="sng" dirty="0" smtClean="0"/>
              <a:t>short period but had a wide geographic range</a:t>
            </a:r>
            <a:r>
              <a:rPr lang="en-US" sz="2800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124200"/>
            <a:ext cx="4433888" cy="33258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6386" name="Picture 2" descr="http://t2.gstatic.com/images?q=tbn:y_72r05f0Nyi0M:http://www.nhm.ac.uk/nature-online/virtual-wonders/ammonite/img0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429000"/>
            <a:ext cx="3452444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Radioactive Dating </a:t>
            </a:r>
            <a:r>
              <a:rPr lang="en-US" dirty="0" smtClean="0"/>
              <a:t>is the use of half-lives to determine the age of a sample.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half-life</a:t>
            </a:r>
            <a:r>
              <a:rPr lang="en-US" dirty="0" smtClean="0"/>
              <a:t> is the length of time required for half of the radioactive atoms in a sample to decay.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Dating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698786"/>
            <a:ext cx="3891313" cy="299728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3043238" cy="2435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1838" y="557213"/>
            <a:ext cx="7577137" cy="559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use several levels of divisions for geologic time.</a:t>
            </a:r>
          </a:p>
          <a:p>
            <a:r>
              <a:rPr lang="en-US" dirty="0" smtClean="0"/>
              <a:t>Geologic time begins with </a:t>
            </a:r>
            <a:r>
              <a:rPr lang="en-US" b="1" dirty="0" smtClean="0"/>
              <a:t>Precambrian Time </a:t>
            </a:r>
            <a:r>
              <a:rPr lang="en-US" dirty="0" smtClean="0"/>
              <a:t>which covers 88% of Earth’s history.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Time Scale</a:t>
            </a:r>
            <a:endParaRPr lang="en-US" dirty="0"/>
          </a:p>
        </p:txBody>
      </p:sp>
      <p:pic>
        <p:nvPicPr>
          <p:cNvPr id="5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05200"/>
            <a:ext cx="6172200" cy="320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en-US" sz="3200" dirty="0" smtClean="0"/>
              <a:t>Geologists divide the time between Precambrian time and the present into three </a:t>
            </a:r>
            <a:r>
              <a:rPr lang="en-US" sz="3200" b="1" dirty="0" smtClean="0"/>
              <a:t>eras</a:t>
            </a:r>
            <a:r>
              <a:rPr lang="en-US" sz="3200" dirty="0" smtClean="0"/>
              <a:t>:</a:t>
            </a:r>
          </a:p>
          <a:p>
            <a:pPr lvl="3"/>
            <a:r>
              <a:rPr lang="en-US" sz="3200" dirty="0" smtClean="0"/>
              <a:t>Paleozoic Era</a:t>
            </a:r>
          </a:p>
          <a:p>
            <a:pPr lvl="3"/>
            <a:r>
              <a:rPr lang="en-US" sz="3200" dirty="0" smtClean="0"/>
              <a:t>Mesozoic Era</a:t>
            </a:r>
          </a:p>
          <a:p>
            <a:pPr lvl="3"/>
            <a:r>
              <a:rPr lang="en-US" sz="3200" dirty="0" smtClean="0"/>
              <a:t>Cenozoic Era </a:t>
            </a:r>
          </a:p>
          <a:p>
            <a:pPr lvl="3">
              <a:buNone/>
            </a:pPr>
            <a:r>
              <a:rPr lang="en-US" sz="3200" dirty="0" smtClean="0"/>
              <a:t>These eras are then subdivided into </a:t>
            </a:r>
            <a:r>
              <a:rPr lang="en-US" sz="3200" b="1" dirty="0" smtClean="0"/>
              <a:t>periods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 and Periods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81163" y="263525"/>
            <a:ext cx="5421312" cy="659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Pearson Prentice Hall</a:t>
            </a:r>
          </a:p>
        </p:txBody>
      </p:sp>
      <p:pic>
        <p:nvPicPr>
          <p:cNvPr id="38915" name="Picture 12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946" y="288925"/>
            <a:ext cx="4133079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Geologic Time Scale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3206750" cy="4848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b="0" dirty="0" smtClean="0">
                <a:solidFill>
                  <a:schemeClr val="tx1"/>
                </a:solidFill>
              </a:rPr>
              <a:t>Clock Model of Earth’s History</a:t>
            </a:r>
          </a:p>
        </p:txBody>
      </p:sp>
      <p:sp>
        <p:nvSpPr>
          <p:cNvPr id="1411083" name="Rectangle 11"/>
          <p:cNvSpPr>
            <a:spLocks noChangeArrowheads="1"/>
          </p:cNvSpPr>
          <p:nvPr/>
        </p:nvSpPr>
        <p:spPr bwMode="auto">
          <a:xfrm>
            <a:off x="3179763" y="3057525"/>
            <a:ext cx="550862" cy="493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11085" name="Rectangle 13"/>
          <p:cNvSpPr>
            <a:spLocks noChangeArrowheads="1"/>
          </p:cNvSpPr>
          <p:nvPr/>
        </p:nvSpPr>
        <p:spPr bwMode="auto">
          <a:xfrm>
            <a:off x="3143250" y="2492375"/>
            <a:ext cx="566738" cy="39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38920" name="Rectangle 16"/>
          <p:cNvSpPr>
            <a:spLocks noChangeArrowheads="1"/>
          </p:cNvSpPr>
          <p:nvPr/>
        </p:nvSpPr>
        <p:spPr bwMode="auto">
          <a:xfrm>
            <a:off x="6838950" y="1274763"/>
            <a:ext cx="1660525" cy="638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First humans</a:t>
            </a:r>
          </a:p>
        </p:txBody>
      </p:sp>
      <p:sp>
        <p:nvSpPr>
          <p:cNvPr id="38921" name="Rectangle 17"/>
          <p:cNvSpPr>
            <a:spLocks noChangeArrowheads="1"/>
          </p:cNvSpPr>
          <p:nvPr/>
        </p:nvSpPr>
        <p:spPr bwMode="auto">
          <a:xfrm>
            <a:off x="7421563" y="2278063"/>
            <a:ext cx="13192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First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prokaryotes</a:t>
            </a:r>
          </a:p>
        </p:txBody>
      </p:sp>
      <p:sp>
        <p:nvSpPr>
          <p:cNvPr id="1411094" name="Rectangle 22"/>
          <p:cNvSpPr>
            <a:spLocks noChangeArrowheads="1"/>
          </p:cNvSpPr>
          <p:nvPr/>
        </p:nvSpPr>
        <p:spPr bwMode="auto">
          <a:xfrm>
            <a:off x="141288" y="2620963"/>
            <a:ext cx="1616075" cy="1158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14313" y="4024313"/>
            <a:ext cx="2228850" cy="2281237"/>
            <a:chOff x="235" y="1113"/>
            <a:chExt cx="1404" cy="1437"/>
          </a:xfrm>
        </p:grpSpPr>
        <p:sp>
          <p:nvSpPr>
            <p:cNvPr id="38939" name="Rectangle 6"/>
            <p:cNvSpPr>
              <a:spLocks noChangeArrowheads="1"/>
            </p:cNvSpPr>
            <p:nvPr/>
          </p:nvSpPr>
          <p:spPr bwMode="auto">
            <a:xfrm>
              <a:off x="582" y="1113"/>
              <a:ext cx="1057" cy="14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rIns="0" bIns="0" anchor="ctr"/>
            <a:lstStyle/>
            <a:p>
              <a:pPr algn="l">
                <a:lnSpc>
                  <a:spcPct val="215000"/>
                </a:lnSpc>
                <a:spcAft>
                  <a:spcPct val="1500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Cenozoic Era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Mesozoic Era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Paleozoic Era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Precambrian Time</a:t>
              </a:r>
            </a:p>
          </p:txBody>
        </p:sp>
        <p:pic>
          <p:nvPicPr>
            <p:cNvPr id="38940" name="Picture 21" descr="ke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" y="1340"/>
              <a:ext cx="387" cy="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24" name="Rectangle 10"/>
          <p:cNvSpPr>
            <a:spLocks noChangeArrowheads="1"/>
          </p:cNvSpPr>
          <p:nvPr/>
        </p:nvSpPr>
        <p:spPr bwMode="auto">
          <a:xfrm>
            <a:off x="1741488" y="2303463"/>
            <a:ext cx="21986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First land plants</a:t>
            </a: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88900" y="3392488"/>
            <a:ext cx="3362325" cy="638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First multicellular organisms</a:t>
            </a:r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2878138" y="5373688"/>
            <a:ext cx="1319212" cy="638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First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eukaryotes</a:t>
            </a:r>
          </a:p>
        </p:txBody>
      </p:sp>
      <p:sp>
        <p:nvSpPr>
          <p:cNvPr id="1411095" name="Rectangle 23"/>
          <p:cNvSpPr>
            <a:spLocks noChangeArrowheads="1"/>
          </p:cNvSpPr>
          <p:nvPr/>
        </p:nvSpPr>
        <p:spPr bwMode="auto">
          <a:xfrm>
            <a:off x="3419475" y="1504950"/>
            <a:ext cx="1154113" cy="688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38928" name="Rectangle 9"/>
          <p:cNvSpPr>
            <a:spLocks noChangeArrowheads="1"/>
          </p:cNvSpPr>
          <p:nvPr/>
        </p:nvSpPr>
        <p:spPr bwMode="auto">
          <a:xfrm>
            <a:off x="2825750" y="1341438"/>
            <a:ext cx="3038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Radiation of mammals</a:t>
            </a:r>
          </a:p>
        </p:txBody>
      </p:sp>
      <p:sp>
        <p:nvSpPr>
          <p:cNvPr id="1411096" name="Line 24"/>
          <p:cNvSpPr>
            <a:spLocks noChangeShapeType="1"/>
          </p:cNvSpPr>
          <p:nvPr/>
        </p:nvSpPr>
        <p:spPr bwMode="auto">
          <a:xfrm flipH="1" flipV="1">
            <a:off x="4181475" y="1806575"/>
            <a:ext cx="1314450" cy="652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11097" name="Line 25"/>
          <p:cNvSpPr>
            <a:spLocks noChangeShapeType="1"/>
          </p:cNvSpPr>
          <p:nvPr/>
        </p:nvSpPr>
        <p:spPr bwMode="auto">
          <a:xfrm flipH="1" flipV="1">
            <a:off x="3657600" y="2603500"/>
            <a:ext cx="1381125" cy="33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11098" name="Line 26"/>
          <p:cNvSpPr>
            <a:spLocks noChangeShapeType="1"/>
          </p:cNvSpPr>
          <p:nvPr/>
        </p:nvSpPr>
        <p:spPr bwMode="auto">
          <a:xfrm flipH="1">
            <a:off x="3362325" y="3740150"/>
            <a:ext cx="81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5678488" y="1657350"/>
            <a:ext cx="1204912" cy="74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11100" name="Line 28"/>
          <p:cNvSpPr>
            <a:spLocks noChangeShapeType="1"/>
          </p:cNvSpPr>
          <p:nvPr/>
        </p:nvSpPr>
        <p:spPr bwMode="auto">
          <a:xfrm flipV="1">
            <a:off x="6991350" y="2905125"/>
            <a:ext cx="833438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11103" name="Line 31"/>
          <p:cNvSpPr>
            <a:spLocks noChangeShapeType="1"/>
          </p:cNvSpPr>
          <p:nvPr/>
        </p:nvSpPr>
        <p:spPr bwMode="auto">
          <a:xfrm flipH="1">
            <a:off x="3619500" y="5268913"/>
            <a:ext cx="118110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11105" name="Rectangle 3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1871663" cy="1073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11107" name="AutoShape 35"/>
          <p:cNvSpPr>
            <a:spLocks noChangeArrowheads="1"/>
          </p:cNvSpPr>
          <p:nvPr/>
        </p:nvSpPr>
        <p:spPr bwMode="auto">
          <a:xfrm rot="13391398">
            <a:off x="6799263" y="4797425"/>
            <a:ext cx="1189037" cy="1584325"/>
          </a:xfrm>
          <a:prstGeom prst="moon">
            <a:avLst>
              <a:gd name="adj" fmla="val 81481"/>
            </a:avLst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11104" name="Line 32"/>
          <p:cNvSpPr>
            <a:spLocks noChangeShapeType="1"/>
          </p:cNvSpPr>
          <p:nvPr/>
        </p:nvSpPr>
        <p:spPr bwMode="auto">
          <a:xfrm>
            <a:off x="5451475" y="5470525"/>
            <a:ext cx="1444625" cy="41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38938" name="Rectangle 18"/>
          <p:cNvSpPr>
            <a:spLocks noChangeArrowheads="1"/>
          </p:cNvSpPr>
          <p:nvPr/>
        </p:nvSpPr>
        <p:spPr bwMode="auto">
          <a:xfrm>
            <a:off x="6807200" y="5360988"/>
            <a:ext cx="23368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Accumulation of </a:t>
            </a:r>
          </a:p>
          <a:p>
            <a:pPr algn="l"/>
            <a:r>
              <a:rPr lang="en-US" sz="1800">
                <a:solidFill>
                  <a:schemeClr val="tx1"/>
                </a:solidFill>
              </a:rPr>
              <a:t>atmospheric </a:t>
            </a:r>
          </a:p>
          <a:p>
            <a:pPr algn="l"/>
            <a:r>
              <a:rPr lang="en-US" sz="1800">
                <a:solidFill>
                  <a:schemeClr val="tx1"/>
                </a:solidFill>
              </a:rPr>
              <a:t>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Paleontologists</a:t>
            </a:r>
            <a:r>
              <a:rPr lang="en-US" dirty="0" smtClean="0"/>
              <a:t> are scientists who study fossils.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fossil record provides evidence about the history of life on Earth.  It also shows how groups of organisms have changed over time.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 and Ancient Life</a:t>
            </a:r>
            <a:endParaRPr lang="en-US" dirty="0"/>
          </a:p>
        </p:txBody>
      </p:sp>
      <p:pic>
        <p:nvPicPr>
          <p:cNvPr id="1026" name="Picture 2" descr="http://t2.gstatic.com/images?q=tbn:ivrO1y25OJBQBM:http://www.mydinosaurclipart.com/images/illustrations/thumbnail/29_serious_paleontologist_man_standing_by_a_shovel_and_holding_a_magnifying_glass_up_to_a_large_dinosaur_b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05000"/>
            <a:ext cx="1976436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en-US" dirty="0" smtClean="0"/>
              <a:t>More than 99 percent of all the species that have ever lived on Earth are now extinct.</a:t>
            </a:r>
            <a:endParaRPr lang="en-US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333362"/>
            <a:ext cx="4191000" cy="28235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4191000" cy="3105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3200" dirty="0" smtClean="0"/>
              <a:t>Most fossils form in </a:t>
            </a:r>
            <a:r>
              <a:rPr lang="en-US" sz="3200" b="1" dirty="0" smtClean="0"/>
              <a:t>sedimentary rock</a:t>
            </a:r>
            <a:r>
              <a:rPr lang="en-US" sz="3200" dirty="0" smtClean="0"/>
              <a:t>.</a:t>
            </a:r>
          </a:p>
          <a:p>
            <a:pPr lvl="2">
              <a:buNone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Fossils Form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3212352" cy="3276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667000"/>
            <a:ext cx="4954311" cy="3733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Formation:</a:t>
            </a:r>
            <a:endParaRPr lang="en-US" dirty="0"/>
          </a:p>
        </p:txBody>
      </p:sp>
      <p:pic>
        <p:nvPicPr>
          <p:cNvPr id="4" name="Picture 18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439618" cy="527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426450" cy="585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078787" cy="534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fossil can be large and complete or small and incomplete.</a:t>
            </a:r>
          </a:p>
          <a:p>
            <a:r>
              <a:rPr lang="en-US" dirty="0" smtClean="0"/>
              <a:t>There are many types of fossils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Fossilized eggs</a:t>
            </a:r>
          </a:p>
          <a:p>
            <a:pPr lvl="1"/>
            <a:r>
              <a:rPr lang="en-US" dirty="0" smtClean="0"/>
              <a:t>Footprints			</a:t>
            </a:r>
          </a:p>
          <a:p>
            <a:pPr lvl="1"/>
            <a:r>
              <a:rPr lang="en-US" dirty="0" smtClean="0"/>
              <a:t>Fossilized bone		</a:t>
            </a:r>
          </a:p>
          <a:p>
            <a:pPr lvl="1"/>
            <a:r>
              <a:rPr lang="en-US" dirty="0" smtClean="0"/>
              <a:t>Imprints of leaves or shells</a:t>
            </a:r>
          </a:p>
          <a:p>
            <a:pPr lvl="1"/>
            <a:r>
              <a:rPr lang="en-US" dirty="0" smtClean="0"/>
              <a:t>Fossilized animal droppings</a:t>
            </a:r>
          </a:p>
          <a:p>
            <a:pPr lvl="1"/>
            <a:r>
              <a:rPr lang="en-US" dirty="0" smtClean="0"/>
              <a:t>Insects in amber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362" name="Picture 2" descr="C:\Users\Lisa\AppData\Local\Microsoft\Windows\Temporary Internet Files\Content.IE5\NQERZRFU\MPj043861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2895600" cy="1927642"/>
          </a:xfrm>
          <a:prstGeom prst="rect">
            <a:avLst/>
          </a:prstGeom>
          <a:noFill/>
        </p:spPr>
      </p:pic>
      <p:pic>
        <p:nvPicPr>
          <p:cNvPr id="7" name="Picture 12" descr="0416_bio_c07_se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724400"/>
            <a:ext cx="2274888" cy="18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Paleontologist use fossil evidence to understand Earth’s past.</a:t>
            </a:r>
          </a:p>
          <a:p>
            <a:r>
              <a:rPr lang="en-US" dirty="0" smtClean="0"/>
              <a:t>The age of a fossil can be determined by:</a:t>
            </a:r>
          </a:p>
          <a:p>
            <a:pPr>
              <a:buNone/>
            </a:pPr>
            <a:endParaRPr lang="en-US" dirty="0" smtClean="0"/>
          </a:p>
          <a:p>
            <a:pPr marL="850392" lvl="1" indent="-457200">
              <a:buNone/>
            </a:pPr>
            <a:r>
              <a:rPr lang="en-US" b="1" dirty="0" smtClean="0"/>
              <a:t>Relative Dating</a:t>
            </a:r>
            <a:r>
              <a:rPr lang="en-US" dirty="0" smtClean="0"/>
              <a:t>-Estimating a fossil’s age by comparing it to other fossils.</a:t>
            </a:r>
          </a:p>
          <a:p>
            <a:pPr marL="850392" lvl="1" indent="-457200">
              <a:buNone/>
            </a:pPr>
            <a:endParaRPr lang="en-US" dirty="0" smtClean="0"/>
          </a:p>
          <a:p>
            <a:pPr marL="850392" lvl="1" indent="-457200">
              <a:buNone/>
            </a:pPr>
            <a:r>
              <a:rPr lang="en-US" b="1" dirty="0" smtClean="0"/>
              <a:t>Radioactive Dating</a:t>
            </a:r>
            <a:r>
              <a:rPr lang="en-US" dirty="0" smtClean="0"/>
              <a:t>-Calculating the age of a fossil by the amount of radioactive isotope it contains.</a:t>
            </a:r>
          </a:p>
          <a:p>
            <a:pPr marL="624078" indent="-514350" algn="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Fossil Evidence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</TotalTime>
  <Words>387</Words>
  <Application>Microsoft Office PowerPoint</Application>
  <PresentationFormat>On-screen Show (4:3)</PresentationFormat>
  <Paragraphs>62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17-1 The Fossil Record</vt:lpstr>
      <vt:lpstr>Fossils and Ancient Life</vt:lpstr>
      <vt:lpstr>More than 99 percent of all the species that have ever lived on Earth are now extinct.</vt:lpstr>
      <vt:lpstr>How Fossils Form</vt:lpstr>
      <vt:lpstr>Fossil Formation:</vt:lpstr>
      <vt:lpstr>Slide 6</vt:lpstr>
      <vt:lpstr>Slide 7</vt:lpstr>
      <vt:lpstr>Slide 8</vt:lpstr>
      <vt:lpstr>Interpreting Fossil Evidence</vt:lpstr>
      <vt:lpstr>Relative Dating</vt:lpstr>
      <vt:lpstr>Slide 11</vt:lpstr>
      <vt:lpstr>Slide 12</vt:lpstr>
      <vt:lpstr>Radioactive Dating</vt:lpstr>
      <vt:lpstr>Slide 14</vt:lpstr>
      <vt:lpstr>Geologic Time Scale</vt:lpstr>
      <vt:lpstr>Eras and Periods</vt:lpstr>
      <vt:lpstr>Slide 17</vt:lpstr>
      <vt:lpstr>Geologic Time Scale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17-1 The Fossil Record</dc:title>
  <dc:creator>Lisa</dc:creator>
  <cp:lastModifiedBy>Lisa</cp:lastModifiedBy>
  <cp:revision>13</cp:revision>
  <dcterms:created xsi:type="dcterms:W3CDTF">2010-02-13T20:48:16Z</dcterms:created>
  <dcterms:modified xsi:type="dcterms:W3CDTF">2011-02-13T15:19:26Z</dcterms:modified>
</cp:coreProperties>
</file>