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7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AD375-A1C1-4933-9F3F-28C343B26C6A}" type="datetimeFigureOut">
              <a:rPr lang="en-US" smtClean="0"/>
              <a:t>8/25/2010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14BFD-4198-44DC-A736-4CD4B3E3443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CE57452-0026-4F6B-B8F0-F536F5B74FB1}" type="slidenum">
              <a:rPr lang="en-US" smtClean="0">
                <a:ea typeface="ＭＳ Ｐゴシック" pitchFamily="1" charset="-128"/>
              </a:rPr>
              <a:pPr/>
              <a:t>3</a:t>
            </a:fld>
            <a:endParaRPr lang="en-US" smtClean="0">
              <a:ea typeface="ＭＳ Ｐゴシック" pitchFamily="1" charset="-128"/>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C8751E7-F36F-4AD6-BEDF-69763AEFBF79}" type="slidenum">
              <a:rPr lang="en-US" smtClean="0">
                <a:ea typeface="ＭＳ Ｐゴシック" pitchFamily="1" charset="-128"/>
              </a:rPr>
              <a:pPr/>
              <a:t>12</a:t>
            </a:fld>
            <a:endParaRPr lang="en-US" smtClean="0">
              <a:ea typeface="ＭＳ Ｐゴシック" pitchFamily="1" charset="-128"/>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96DCE76-C9AF-4F7D-876F-9BD32E9C6D1D}" type="slidenum">
              <a:rPr lang="en-US" smtClean="0">
                <a:ea typeface="ＭＳ Ｐゴシック" pitchFamily="1" charset="-128"/>
              </a:rPr>
              <a:pPr/>
              <a:t>13</a:t>
            </a:fld>
            <a:endParaRPr lang="en-US" smtClean="0">
              <a:ea typeface="ＭＳ Ｐゴシック" pitchFamily="1" charset="-128"/>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3718DD7-9914-4CCD-B343-A2B017A2F66B}" type="slidenum">
              <a:rPr lang="en-US" smtClean="0">
                <a:ea typeface="ＭＳ Ｐゴシック" pitchFamily="1" charset="-128"/>
              </a:rPr>
              <a:pPr/>
              <a:t>15</a:t>
            </a:fld>
            <a:endParaRPr lang="en-US" smtClean="0">
              <a:ea typeface="ＭＳ Ｐゴシック" pitchFamily="1" charset="-128"/>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b="1" smtClean="0"/>
              <a:t>In a controlled experiment, only one variable is tested at a time.</a:t>
            </a:r>
            <a:r>
              <a:rPr lang="en-US" smtClean="0"/>
              <a:t> Redi designed an experiment to determine what caused the sudden appearance of maggots. In his experiment, the manipulated variable was the presence or absence of the gauze covering. The results of this experiment helped disprove the hypothesis of spontaneous generation.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A8C40E-E960-484F-B8A6-5DB0A1DF6CF9}" type="slidenum">
              <a:rPr lang="en-US" smtClean="0">
                <a:ea typeface="ＭＳ Ｐゴシック" pitchFamily="1" charset="-128"/>
              </a:rPr>
              <a:pPr/>
              <a:t>16</a:t>
            </a:fld>
            <a:endParaRPr lang="en-US" smtClean="0">
              <a:ea typeface="ＭＳ Ｐゴシック" pitchFamily="1" charset="-128"/>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1E1063F-FD1E-4BF1-9100-6C6B2BD21BF0}" type="slidenum">
              <a:rPr lang="en-US" smtClean="0">
                <a:ea typeface="ＭＳ Ｐゴシック" pitchFamily="1" charset="-128"/>
              </a:rPr>
              <a:pPr/>
              <a:t>17</a:t>
            </a:fld>
            <a:endParaRPr lang="en-US" smtClean="0">
              <a:ea typeface="ＭＳ Ｐゴシック" pitchFamily="1" charset="-128"/>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AB3A987-3AB0-4E8A-B10C-C9D049066070}" type="slidenum">
              <a:rPr lang="en-US" smtClean="0">
                <a:ea typeface="ＭＳ Ｐゴシック" pitchFamily="1" charset="-128"/>
              </a:rPr>
              <a:pPr/>
              <a:t>18</a:t>
            </a:fld>
            <a:endParaRPr lang="en-US" smtClean="0">
              <a:ea typeface="ＭＳ Ｐゴシック" pitchFamily="1" charset="-128"/>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Spallanzani’s experiment showed that microorganisms will not grow in boiled gravy that has been sealed but will grow in boiled gravy that is left open to the air. </a:t>
            </a:r>
            <a:r>
              <a:rPr lang="en-US" b="1" smtClean="0"/>
              <a:t>Interpreting Graphics </a:t>
            </a:r>
            <a:r>
              <a:rPr lang="en-US" b="1" i="1" smtClean="0"/>
              <a:t>What variable was controlled in this experiment?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F3E42CD-7297-465D-AD04-5F0F5616C279}" type="slidenum">
              <a:rPr lang="en-US" smtClean="0">
                <a:ea typeface="ＭＳ Ｐゴシック" pitchFamily="1" charset="-128"/>
              </a:rPr>
              <a:pPr/>
              <a:t>19</a:t>
            </a:fld>
            <a:endParaRPr lang="en-US" smtClean="0">
              <a:ea typeface="ＭＳ Ｐゴシック" pitchFamily="1" charset="-128"/>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b="1"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9A17FC4-6719-44F5-9E80-AFC80834E7E0}" type="slidenum">
              <a:rPr lang="en-US" smtClean="0">
                <a:ea typeface="ＭＳ Ｐゴシック" pitchFamily="1" charset="-128"/>
              </a:rPr>
              <a:pPr/>
              <a:t>20</a:t>
            </a:fld>
            <a:endParaRPr lang="en-US" smtClean="0">
              <a:ea typeface="ＭＳ Ｐゴシック" pitchFamily="1" charset="-128"/>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i="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7062929-FE68-4BDA-904C-24CB56F9067D}" type="slidenum">
              <a:rPr lang="en-US" smtClean="0">
                <a:ea typeface="ＭＳ Ｐゴシック" pitchFamily="1" charset="-128"/>
              </a:rPr>
              <a:pPr/>
              <a:t>21</a:t>
            </a:fld>
            <a:endParaRPr lang="en-US" smtClean="0">
              <a:ea typeface="ＭＳ Ｐゴシック" pitchFamily="1" charset="-128"/>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9EBA7A5-6A18-453B-BA31-EDB3E2E686CF}" type="slidenum">
              <a:rPr lang="en-US" smtClean="0">
                <a:ea typeface="ＭＳ Ｐゴシック" pitchFamily="1" charset="-128"/>
              </a:rPr>
              <a:pPr/>
              <a:t>22</a:t>
            </a:fld>
            <a:endParaRPr lang="en-US" smtClean="0">
              <a:ea typeface="ＭＳ Ｐゴシック" pitchFamily="1" charset="-128"/>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Pasteur’s experiment showed that boiled broth would remain free of microorganisms even if air was allowed in, as long as dust and other particles were kept out. </a:t>
            </a:r>
            <a:endParaRPr lang="en-US" b="1"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02EF777-6D42-4D93-9818-E82977B6ACE3}" type="slidenum">
              <a:rPr lang="en-US" smtClean="0">
                <a:ea typeface="ＭＳ Ｐゴシック" pitchFamily="1" charset="-128"/>
              </a:rPr>
              <a:pPr/>
              <a:t>4</a:t>
            </a:fld>
            <a:endParaRPr lang="en-US" smtClean="0">
              <a:ea typeface="ＭＳ Ｐゴシック" pitchFamily="1"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FA4F955-1BD3-404D-946C-1E4ED93D118C}" type="slidenum">
              <a:rPr lang="en-US" smtClean="0">
                <a:ea typeface="ＭＳ Ｐゴシック" pitchFamily="1" charset="-128"/>
              </a:rPr>
              <a:pPr/>
              <a:t>23</a:t>
            </a:fld>
            <a:endParaRPr lang="en-US" smtClean="0">
              <a:ea typeface="ＭＳ Ｐゴシック" pitchFamily="1" charset="-128"/>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D5E4A0B-DC03-46FC-AAAE-5108C85FF48E}" type="slidenum">
              <a:rPr lang="en-US" smtClean="0">
                <a:ea typeface="ＭＳ Ｐゴシック" pitchFamily="1" charset="-128"/>
              </a:rPr>
              <a:pPr/>
              <a:t>24</a:t>
            </a:fld>
            <a:endParaRPr lang="en-US" smtClean="0">
              <a:ea typeface="ＭＳ Ｐゴシック" pitchFamily="1" charset="-128"/>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1799068-23CE-4C67-9CA8-E63E4C04520C}" type="slidenum">
              <a:rPr lang="en-US" smtClean="0">
                <a:ea typeface="ＭＳ Ｐゴシック" pitchFamily="1" charset="-128"/>
              </a:rPr>
              <a:pPr/>
              <a:t>5</a:t>
            </a:fld>
            <a:endParaRPr lang="en-US" smtClean="0">
              <a:ea typeface="ＭＳ Ｐゴシック" pitchFamily="1" charset="-128"/>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028AB51-157A-45E2-A32E-553E4C4154B1}" type="slidenum">
              <a:rPr lang="en-US" smtClean="0">
                <a:ea typeface="ＭＳ Ｐゴシック" pitchFamily="1" charset="-128"/>
              </a:rPr>
              <a:pPr/>
              <a:t>6</a:t>
            </a:fld>
            <a:endParaRPr lang="en-US" smtClean="0">
              <a:ea typeface="ＭＳ Ｐゴシック" pitchFamily="1" charset="-128"/>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662ABA3-06A3-4647-A049-4EE97B44F671}" type="slidenum">
              <a:rPr lang="en-US" smtClean="0">
                <a:ea typeface="ＭＳ Ｐゴシック" pitchFamily="1" charset="-128"/>
              </a:rPr>
              <a:pPr/>
              <a:t>7</a:t>
            </a:fld>
            <a:endParaRPr lang="en-US" smtClean="0">
              <a:ea typeface="ＭＳ Ｐゴシック" pitchFamily="1" charset="-128"/>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3AC2716-0D1C-4A68-B9B1-D0E795A49FC1}" type="slidenum">
              <a:rPr lang="en-US" smtClean="0">
                <a:ea typeface="ＭＳ Ｐゴシック" pitchFamily="1" charset="-128"/>
              </a:rPr>
              <a:pPr/>
              <a:t>8</a:t>
            </a:fld>
            <a:endParaRPr lang="en-US" smtClean="0">
              <a:ea typeface="ＭＳ Ｐゴシック" pitchFamily="1" charset="-128"/>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CF4A0F7-67F3-4DD7-BDA9-5B867DB06ECD}" type="slidenum">
              <a:rPr lang="en-US" smtClean="0">
                <a:ea typeface="ＭＳ Ｐゴシック" pitchFamily="1" charset="-128"/>
              </a:rPr>
              <a:pPr/>
              <a:t>9</a:t>
            </a:fld>
            <a:endParaRPr lang="en-US" smtClean="0">
              <a:ea typeface="ＭＳ Ｐゴシック" pitchFamily="1" charset="-128"/>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B8D903F-49B0-4F7A-8FBE-E60CC58DAADF}" type="slidenum">
              <a:rPr lang="en-US" smtClean="0">
                <a:ea typeface="ＭＳ Ｐゴシック" pitchFamily="1" charset="-128"/>
              </a:rPr>
              <a:pPr/>
              <a:t>10</a:t>
            </a:fld>
            <a:endParaRPr lang="en-US" smtClean="0">
              <a:ea typeface="ＭＳ Ｐゴシック" pitchFamily="1"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E548F67-FE42-4CF2-B4FE-D73AA2DA46C3}" type="slidenum">
              <a:rPr lang="en-US" smtClean="0">
                <a:ea typeface="ＭＳ Ｐゴシック" pitchFamily="1" charset="-128"/>
              </a:rPr>
              <a:pPr/>
              <a:t>11</a:t>
            </a:fld>
            <a:endParaRPr lang="en-US" smtClean="0">
              <a:ea typeface="ＭＳ Ｐゴシック" pitchFamily="1" charset="-128"/>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8149EE1-2BD0-4114-A388-2810EEDE2D98}" type="datetimeFigureOut">
              <a:rPr lang="en-US" smtClean="0"/>
              <a:t>8/25/2010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316981B-DDEC-4E7D-846A-589773A94C5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149EE1-2BD0-4114-A388-2810EEDE2D98}" type="datetimeFigureOut">
              <a:rPr lang="en-US" smtClean="0"/>
              <a:t>8/25/2010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6981B-DDEC-4E7D-846A-589773A94C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149EE1-2BD0-4114-A388-2810EEDE2D98}" type="datetimeFigureOut">
              <a:rPr lang="en-US" smtClean="0"/>
              <a:t>8/25/2010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6981B-DDEC-4E7D-846A-589773A94C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8149EE1-2BD0-4114-A388-2810EEDE2D98}" type="datetimeFigureOut">
              <a:rPr lang="en-US" smtClean="0"/>
              <a:t>8/25/2010</a:t>
            </a:fld>
            <a:endParaRPr lang="en-US"/>
          </a:p>
        </p:txBody>
      </p:sp>
      <p:sp>
        <p:nvSpPr>
          <p:cNvPr id="9" name="Slide Number Placeholder 8"/>
          <p:cNvSpPr>
            <a:spLocks noGrp="1"/>
          </p:cNvSpPr>
          <p:nvPr>
            <p:ph type="sldNum" sz="quarter" idx="15"/>
          </p:nvPr>
        </p:nvSpPr>
        <p:spPr/>
        <p:txBody>
          <a:bodyPr rtlCol="0"/>
          <a:lstStyle/>
          <a:p>
            <a:fld id="{8316981B-DDEC-4E7D-846A-589773A94C5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149EE1-2BD0-4114-A388-2810EEDE2D98}" type="datetimeFigureOut">
              <a:rPr lang="en-US" smtClean="0"/>
              <a:t>8/25/2010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316981B-DDEC-4E7D-846A-589773A94C5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149EE1-2BD0-4114-A388-2810EEDE2D98}" type="datetimeFigureOut">
              <a:rPr lang="en-US" smtClean="0"/>
              <a:t>8/25/2010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6981B-DDEC-4E7D-846A-589773A94C5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8149EE1-2BD0-4114-A388-2810EEDE2D98}" type="datetimeFigureOut">
              <a:rPr lang="en-US" smtClean="0"/>
              <a:t>8/25/2010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6981B-DDEC-4E7D-846A-589773A94C5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8149EE1-2BD0-4114-A388-2810EEDE2D98}" type="datetimeFigureOut">
              <a:rPr lang="en-US" smtClean="0"/>
              <a:t>8/25/2010</a:t>
            </a:fld>
            <a:endParaRPr lang="en-US"/>
          </a:p>
        </p:txBody>
      </p:sp>
      <p:sp>
        <p:nvSpPr>
          <p:cNvPr id="7" name="Slide Number Placeholder 6"/>
          <p:cNvSpPr>
            <a:spLocks noGrp="1"/>
          </p:cNvSpPr>
          <p:nvPr>
            <p:ph type="sldNum" sz="quarter" idx="11"/>
          </p:nvPr>
        </p:nvSpPr>
        <p:spPr/>
        <p:txBody>
          <a:bodyPr rtlCol="0"/>
          <a:lstStyle/>
          <a:p>
            <a:fld id="{8316981B-DDEC-4E7D-846A-589773A94C5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49EE1-2BD0-4114-A388-2810EEDE2D98}" type="datetimeFigureOut">
              <a:rPr lang="en-US" smtClean="0"/>
              <a:t>8/25/2010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6981B-DDEC-4E7D-846A-589773A94C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8149EE1-2BD0-4114-A388-2810EEDE2D98}" type="datetimeFigureOut">
              <a:rPr lang="en-US" smtClean="0"/>
              <a:t>8/25/2010</a:t>
            </a:fld>
            <a:endParaRPr lang="en-US"/>
          </a:p>
        </p:txBody>
      </p:sp>
      <p:sp>
        <p:nvSpPr>
          <p:cNvPr id="22" name="Slide Number Placeholder 21"/>
          <p:cNvSpPr>
            <a:spLocks noGrp="1"/>
          </p:cNvSpPr>
          <p:nvPr>
            <p:ph type="sldNum" sz="quarter" idx="15"/>
          </p:nvPr>
        </p:nvSpPr>
        <p:spPr/>
        <p:txBody>
          <a:bodyPr rtlCol="0"/>
          <a:lstStyle/>
          <a:p>
            <a:fld id="{8316981B-DDEC-4E7D-846A-589773A94C5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8149EE1-2BD0-4114-A388-2810EEDE2D98}" type="datetimeFigureOut">
              <a:rPr lang="en-US" smtClean="0"/>
              <a:t>8/25/2010</a:t>
            </a:fld>
            <a:endParaRPr lang="en-US"/>
          </a:p>
        </p:txBody>
      </p:sp>
      <p:sp>
        <p:nvSpPr>
          <p:cNvPr id="18" name="Slide Number Placeholder 17"/>
          <p:cNvSpPr>
            <a:spLocks noGrp="1"/>
          </p:cNvSpPr>
          <p:nvPr>
            <p:ph type="sldNum" sz="quarter" idx="11"/>
          </p:nvPr>
        </p:nvSpPr>
        <p:spPr/>
        <p:txBody>
          <a:bodyPr rtlCol="0"/>
          <a:lstStyle/>
          <a:p>
            <a:fld id="{8316981B-DDEC-4E7D-846A-589773A94C5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149EE1-2BD0-4114-A388-2810EEDE2D98}" type="datetimeFigureOut">
              <a:rPr lang="en-US" smtClean="0"/>
              <a:t>8/25/2010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316981B-DDEC-4E7D-846A-589773A94C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Resources/ActiveArt/redi_pasteur_experiment.sw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Resources/ActiveArt/redi_pasteur_experiment.sw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Honors Biology</a:t>
            </a:r>
            <a:endParaRPr lang="en-US" dirty="0"/>
          </a:p>
        </p:txBody>
      </p:sp>
      <p:sp>
        <p:nvSpPr>
          <p:cNvPr id="3" name="Subtitle 2"/>
          <p:cNvSpPr>
            <a:spLocks noGrp="1"/>
          </p:cNvSpPr>
          <p:nvPr>
            <p:ph type="subTitle" idx="1"/>
          </p:nvPr>
        </p:nvSpPr>
        <p:spPr/>
        <p:txBody>
          <a:bodyPr/>
          <a:lstStyle/>
          <a:p>
            <a:r>
              <a:rPr lang="en-US" dirty="0" smtClean="0"/>
              <a:t>1-1 What is Science?</a:t>
            </a:r>
            <a:endParaRPr lang="en-US" dirty="0"/>
          </a:p>
        </p:txBody>
      </p:sp>
      <p:pic>
        <p:nvPicPr>
          <p:cNvPr id="4" name="Picture 5" descr="ch01_slide02"/>
          <p:cNvPicPr>
            <a:picLocks noChangeAspect="1" noChangeArrowheads="1"/>
          </p:cNvPicPr>
          <p:nvPr/>
        </p:nvPicPr>
        <p:blipFill>
          <a:blip r:embed="rId2" cstate="print"/>
          <a:srcRect/>
          <a:stretch>
            <a:fillRect/>
          </a:stretch>
        </p:blipFill>
        <p:spPr bwMode="auto">
          <a:xfrm>
            <a:off x="4348941" y="533400"/>
            <a:ext cx="330598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12291" name="Rectangle 6"/>
          <p:cNvSpPr>
            <a:spLocks noGrp="1" noChangeArrowheads="1"/>
          </p:cNvSpPr>
          <p:nvPr>
            <p:ph type="title"/>
          </p:nvPr>
        </p:nvSpPr>
        <p:spPr bwMode="auto">
          <a:xfrm>
            <a:off x="1827213"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solidFill>
                  <a:srgbClr val="990000"/>
                </a:solidFill>
              </a:rPr>
              <a:t>1-2 How Scientists Work</a:t>
            </a:r>
          </a:p>
        </p:txBody>
      </p:sp>
      <p:pic>
        <p:nvPicPr>
          <p:cNvPr id="12292" name="Picture 9" descr="sb4937f1"/>
          <p:cNvPicPr>
            <a:picLocks noChangeAspect="1" noChangeArrowheads="1"/>
          </p:cNvPicPr>
          <p:nvPr/>
        </p:nvPicPr>
        <p:blipFill>
          <a:blip r:embed="rId3" cstate="print"/>
          <a:srcRect/>
          <a:stretch>
            <a:fillRect/>
          </a:stretch>
        </p:blipFill>
        <p:spPr bwMode="auto">
          <a:xfrm>
            <a:off x="471488" y="2433638"/>
            <a:ext cx="8201025" cy="266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14339" name="Rectangle 15"/>
          <p:cNvSpPr>
            <a:spLocks noGrp="1" noChangeArrowheads="1"/>
          </p:cNvSpPr>
          <p:nvPr>
            <p:ph type="title"/>
          </p:nvPr>
        </p:nvSpPr>
        <p:spPr>
          <a:xfrm>
            <a:off x="457200" y="274638"/>
            <a:ext cx="7467600" cy="182562"/>
          </a:xfrm>
        </p:spPr>
        <p:txBody>
          <a:bodyPr/>
          <a:lstStyle/>
          <a:p>
            <a:pPr eaLnBrk="1" hangingPunct="1"/>
            <a:endParaRPr lang="en-US" sz="1800" dirty="0" smtClean="0"/>
          </a:p>
        </p:txBody>
      </p:sp>
      <p:sp>
        <p:nvSpPr>
          <p:cNvPr id="1158160" name="Rectangle 16"/>
          <p:cNvSpPr>
            <a:spLocks noGrp="1" noChangeArrowheads="1"/>
          </p:cNvSpPr>
          <p:nvPr>
            <p:ph type="body" idx="1"/>
          </p:nvPr>
        </p:nvSpPr>
        <p:spPr>
          <a:xfrm>
            <a:off x="457200" y="533400"/>
            <a:ext cx="7467600" cy="5940552"/>
          </a:xfrm>
        </p:spPr>
        <p:txBody>
          <a:bodyPr/>
          <a:lstStyle/>
          <a:p>
            <a:pPr marL="0" indent="0" eaLnBrk="1" hangingPunct="1">
              <a:buFontTx/>
              <a:buNone/>
            </a:pPr>
            <a:r>
              <a:rPr lang="en-US" sz="4000" dirty="0" smtClean="0"/>
              <a:t>Designing an Experiment</a:t>
            </a:r>
          </a:p>
          <a:p>
            <a:pPr lvl="2" eaLnBrk="1" hangingPunct="1">
              <a:buFont typeface="Arial" charset="0"/>
              <a:buNone/>
            </a:pPr>
            <a:r>
              <a:rPr lang="en-US" sz="3200" b="1" dirty="0" smtClean="0"/>
              <a:t>The process of testing a hypothesis includes:</a:t>
            </a:r>
          </a:p>
          <a:p>
            <a:pPr lvl="3" eaLnBrk="1" hangingPunct="1"/>
            <a:r>
              <a:rPr lang="en-US" sz="3200" dirty="0" smtClean="0"/>
              <a:t>Asking a question</a:t>
            </a:r>
          </a:p>
          <a:p>
            <a:pPr lvl="3" eaLnBrk="1" hangingPunct="1"/>
            <a:r>
              <a:rPr lang="en-US" sz="3200" dirty="0" smtClean="0"/>
              <a:t>Forming a hypothesis</a:t>
            </a:r>
          </a:p>
          <a:p>
            <a:pPr lvl="3" eaLnBrk="1" hangingPunct="1"/>
            <a:r>
              <a:rPr lang="en-US" sz="3200" dirty="0" smtClean="0"/>
              <a:t>Setting up a </a:t>
            </a:r>
            <a:r>
              <a:rPr lang="en-US" sz="3200" u="sng" dirty="0" smtClean="0"/>
              <a:t>controlled</a:t>
            </a:r>
            <a:r>
              <a:rPr lang="en-US" sz="3200" dirty="0" smtClean="0"/>
              <a:t> experiment</a:t>
            </a:r>
          </a:p>
          <a:p>
            <a:pPr lvl="3" eaLnBrk="1" hangingPunct="1"/>
            <a:r>
              <a:rPr lang="en-US" sz="3200" dirty="0" smtClean="0"/>
              <a:t>Recording and analyzing results</a:t>
            </a:r>
          </a:p>
          <a:p>
            <a:pPr lvl="3" eaLnBrk="1" hangingPunct="1"/>
            <a:r>
              <a:rPr lang="en-US" sz="3200" dirty="0" smtClean="0"/>
              <a:t>Drawing a conclusion</a:t>
            </a:r>
          </a:p>
          <a:p>
            <a:pPr lvl="1" indent="0"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81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81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81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816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81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15363" name="Rectangle 2"/>
          <p:cNvSpPr>
            <a:spLocks noGrp="1" noChangeArrowheads="1"/>
          </p:cNvSpPr>
          <p:nvPr>
            <p:ph type="title"/>
          </p:nvPr>
        </p:nvSpPr>
        <p:spPr>
          <a:xfrm>
            <a:off x="457200" y="274638"/>
            <a:ext cx="7467600" cy="182562"/>
          </a:xfrm>
        </p:spPr>
        <p:txBody>
          <a:bodyPr/>
          <a:lstStyle/>
          <a:p>
            <a:pPr eaLnBrk="1" hangingPunct="1"/>
            <a:endParaRPr lang="en-US" sz="1800" dirty="0" smtClean="0"/>
          </a:p>
        </p:txBody>
      </p:sp>
      <p:sp>
        <p:nvSpPr>
          <p:cNvPr id="1160195" name="Rectangle 3"/>
          <p:cNvSpPr>
            <a:spLocks noGrp="1" noChangeArrowheads="1"/>
          </p:cNvSpPr>
          <p:nvPr>
            <p:ph type="body" idx="1"/>
          </p:nvPr>
        </p:nvSpPr>
        <p:spPr>
          <a:xfrm>
            <a:off x="457200" y="533400"/>
            <a:ext cx="7467600" cy="5940552"/>
          </a:xfrm>
        </p:spPr>
        <p:txBody>
          <a:bodyPr/>
          <a:lstStyle/>
          <a:p>
            <a:pPr lvl="1" indent="0" eaLnBrk="1" hangingPunct="1">
              <a:buFontTx/>
              <a:buNone/>
            </a:pPr>
            <a:r>
              <a:rPr lang="en-US" sz="4000" dirty="0" smtClean="0"/>
              <a:t>Asking a Question</a:t>
            </a:r>
          </a:p>
          <a:p>
            <a:pPr lvl="2" eaLnBrk="1" hangingPunct="1">
              <a:buFont typeface="Arial" charset="0"/>
              <a:buNone/>
            </a:pPr>
            <a:r>
              <a:rPr lang="en-US" sz="3200" dirty="0" smtClean="0"/>
              <a:t>Many years ago, people wanted to know how living things came into existence. They asked:</a:t>
            </a:r>
          </a:p>
          <a:p>
            <a:pPr lvl="2" eaLnBrk="1" hangingPunct="1">
              <a:buFont typeface="Arial" charset="0"/>
              <a:buNone/>
            </a:pPr>
            <a:r>
              <a:rPr lang="en-US" sz="3200" i="1" dirty="0" smtClean="0"/>
              <a:t>How do organisms come into being? </a:t>
            </a:r>
          </a:p>
        </p:txBody>
      </p:sp>
      <p:pic>
        <p:nvPicPr>
          <p:cNvPr id="15365" name="Picture 5"/>
          <p:cNvPicPr>
            <a:picLocks noChangeAspect="1" noChangeArrowheads="1"/>
          </p:cNvPicPr>
          <p:nvPr/>
        </p:nvPicPr>
        <p:blipFill>
          <a:blip r:embed="rId3" cstate="print"/>
          <a:srcRect/>
          <a:stretch>
            <a:fillRect/>
          </a:stretch>
        </p:blipFill>
        <p:spPr bwMode="auto">
          <a:xfrm>
            <a:off x="3200400" y="3733800"/>
            <a:ext cx="3333750" cy="250507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0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16387" name="Rectangle 7"/>
          <p:cNvSpPr>
            <a:spLocks noGrp="1" noChangeArrowheads="1"/>
          </p:cNvSpPr>
          <p:nvPr>
            <p:ph type="title"/>
          </p:nvPr>
        </p:nvSpPr>
        <p:spPr>
          <a:xfrm>
            <a:off x="457200" y="274638"/>
            <a:ext cx="7467600" cy="563562"/>
          </a:xfrm>
        </p:spPr>
        <p:txBody>
          <a:bodyPr/>
          <a:lstStyle/>
          <a:p>
            <a:pPr eaLnBrk="1" hangingPunct="1"/>
            <a:endParaRPr lang="en-US" sz="1800" dirty="0" smtClean="0"/>
          </a:p>
        </p:txBody>
      </p:sp>
      <p:sp>
        <p:nvSpPr>
          <p:cNvPr id="1162248" name="Rectangle 8"/>
          <p:cNvSpPr>
            <a:spLocks noGrp="1" noChangeArrowheads="1"/>
          </p:cNvSpPr>
          <p:nvPr>
            <p:ph type="body" idx="1"/>
          </p:nvPr>
        </p:nvSpPr>
        <p:spPr>
          <a:xfrm>
            <a:off x="201613" y="1752599"/>
            <a:ext cx="8547100" cy="4681539"/>
          </a:xfrm>
        </p:spPr>
        <p:txBody>
          <a:bodyPr/>
          <a:lstStyle/>
          <a:p>
            <a:pPr lvl="1" indent="0" eaLnBrk="1" hangingPunct="1">
              <a:buFontTx/>
              <a:buNone/>
            </a:pPr>
            <a:r>
              <a:rPr lang="en-US" sz="4000" dirty="0" smtClean="0"/>
              <a:t>Forming a Hypothesis</a:t>
            </a:r>
          </a:p>
          <a:p>
            <a:pPr lvl="2" eaLnBrk="1" hangingPunct="1">
              <a:buFont typeface="Arial" charset="0"/>
              <a:buNone/>
            </a:pPr>
            <a:r>
              <a:rPr lang="en-US" sz="2800" dirty="0" smtClean="0"/>
              <a:t>One early hypothesis was </a:t>
            </a:r>
            <a:r>
              <a:rPr lang="en-US" sz="2800" b="1" dirty="0" smtClean="0"/>
              <a:t>spontaneous generation</a:t>
            </a:r>
            <a:r>
              <a:rPr lang="en-US" sz="2800" dirty="0" smtClean="0"/>
              <a:t>. </a:t>
            </a:r>
          </a:p>
          <a:p>
            <a:pPr lvl="2" eaLnBrk="1" hangingPunct="1">
              <a:buFont typeface="Arial" charset="0"/>
              <a:buNone/>
            </a:pPr>
            <a:endParaRPr lang="en-US" sz="2800" dirty="0" smtClean="0"/>
          </a:p>
          <a:p>
            <a:pPr lvl="2" eaLnBrk="1" hangingPunct="1">
              <a:buFont typeface="Arial" charset="0"/>
              <a:buNone/>
            </a:pPr>
            <a:r>
              <a:rPr lang="en-US" sz="2800" dirty="0" smtClean="0"/>
              <a:t>For example, most people thought that maggots spontaneously appeared on meat.</a:t>
            </a:r>
          </a:p>
          <a:p>
            <a:pPr lvl="2" eaLnBrk="1" hangingPunct="1">
              <a:buFont typeface="Arial" charset="0"/>
              <a:buNone/>
            </a:pPr>
            <a:r>
              <a:rPr lang="en-US" sz="2800" dirty="0" smtClean="0"/>
              <a:t>In 1668, </a:t>
            </a:r>
            <a:r>
              <a:rPr lang="en-US" sz="2800" b="1" dirty="0" smtClean="0"/>
              <a:t>Redi</a:t>
            </a:r>
            <a:r>
              <a:rPr lang="en-US" sz="2800" dirty="0" smtClean="0"/>
              <a:t> proposed a different hypothesis: </a:t>
            </a:r>
            <a:r>
              <a:rPr lang="en-US" sz="2800" i="1" dirty="0" smtClean="0"/>
              <a:t>that maggots came from eggs that flies laid on meat.</a:t>
            </a:r>
          </a:p>
        </p:txBody>
      </p:sp>
      <p:pic>
        <p:nvPicPr>
          <p:cNvPr id="16389" name="Picture 5"/>
          <p:cNvPicPr>
            <a:picLocks noChangeAspect="1" noChangeArrowheads="1"/>
          </p:cNvPicPr>
          <p:nvPr/>
        </p:nvPicPr>
        <p:blipFill>
          <a:blip r:embed="rId3" cstate="print"/>
          <a:srcRect/>
          <a:stretch>
            <a:fillRect/>
          </a:stretch>
        </p:blipFill>
        <p:spPr bwMode="auto">
          <a:xfrm>
            <a:off x="6172200" y="228600"/>
            <a:ext cx="2233612" cy="167640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22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2562"/>
          </a:xfrm>
        </p:spPr>
        <p:txBody>
          <a:bodyPr/>
          <a:lstStyle/>
          <a:p>
            <a:endParaRPr lang="en-US" dirty="0"/>
          </a:p>
        </p:txBody>
      </p:sp>
      <p:sp>
        <p:nvSpPr>
          <p:cNvPr id="3" name="Content Placeholder 2"/>
          <p:cNvSpPr>
            <a:spLocks noGrp="1"/>
          </p:cNvSpPr>
          <p:nvPr>
            <p:ph sz="quarter" idx="1"/>
          </p:nvPr>
        </p:nvSpPr>
        <p:spPr>
          <a:xfrm>
            <a:off x="457200" y="685800"/>
            <a:ext cx="7467600" cy="5788152"/>
          </a:xfrm>
        </p:spPr>
        <p:txBody>
          <a:bodyPr/>
          <a:lstStyle/>
          <a:p>
            <a:r>
              <a:rPr lang="en-US" dirty="0" smtClean="0"/>
              <a:t>The next step is to test the hypothesis (experiment)</a:t>
            </a:r>
          </a:p>
          <a:p>
            <a:r>
              <a:rPr lang="en-US" dirty="0" smtClean="0"/>
              <a:t>The best experiments test only a single variable: </a:t>
            </a:r>
            <a:r>
              <a:rPr lang="en-US" u="sng" dirty="0" smtClean="0"/>
              <a:t>independent or manipulated variable</a:t>
            </a:r>
            <a:r>
              <a:rPr lang="en-US" dirty="0" smtClean="0"/>
              <a:t>.  While all others are kept constant: </a:t>
            </a:r>
            <a:r>
              <a:rPr lang="en-US" u="sng" dirty="0" smtClean="0"/>
              <a:t>controlled</a:t>
            </a:r>
            <a:r>
              <a:rPr lang="en-US" dirty="0" smtClean="0"/>
              <a:t> variables</a:t>
            </a:r>
          </a:p>
          <a:p>
            <a:r>
              <a:rPr lang="en-US" dirty="0" smtClean="0"/>
              <a:t>Changes that result from the experimental variable are called </a:t>
            </a:r>
            <a:r>
              <a:rPr lang="en-US" u="sng" dirty="0" smtClean="0"/>
              <a:t>dependent or responding variable</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pic>
        <p:nvPicPr>
          <p:cNvPr id="18435" name="Picture 12" descr="sb4935f1_01"/>
          <p:cNvPicPr>
            <a:picLocks noChangeAspect="1" noChangeArrowheads="1"/>
          </p:cNvPicPr>
          <p:nvPr/>
        </p:nvPicPr>
        <p:blipFill>
          <a:blip r:embed="rId3" cstate="print"/>
          <a:srcRect/>
          <a:stretch>
            <a:fillRect/>
          </a:stretch>
        </p:blipFill>
        <p:spPr bwMode="auto">
          <a:xfrm>
            <a:off x="120650" y="1609725"/>
            <a:ext cx="8720138" cy="3803650"/>
          </a:xfrm>
          <a:prstGeom prst="rect">
            <a:avLst/>
          </a:prstGeom>
          <a:noFill/>
          <a:ln w="9525">
            <a:noFill/>
            <a:miter lim="800000"/>
            <a:headEnd/>
            <a:tailEnd/>
          </a:ln>
        </p:spPr>
      </p:pic>
      <p:sp>
        <p:nvSpPr>
          <p:cNvPr id="18436" name="Rectangle 2"/>
          <p:cNvSpPr>
            <a:spLocks noGrp="1" noChangeArrowheads="1"/>
          </p:cNvSpPr>
          <p:nvPr>
            <p:ph type="title"/>
          </p:nvPr>
        </p:nvSpPr>
        <p:spPr>
          <a:xfrm>
            <a:off x="457200" y="274638"/>
            <a:ext cx="7467600" cy="45719"/>
          </a:xfrm>
        </p:spPr>
        <p:txBody>
          <a:bodyPr/>
          <a:lstStyle/>
          <a:p>
            <a:pPr eaLnBrk="1" hangingPunct="1"/>
            <a:endParaRPr lang="en-US" sz="1800" dirty="0" smtClean="0"/>
          </a:p>
        </p:txBody>
      </p:sp>
      <p:sp>
        <p:nvSpPr>
          <p:cNvPr id="18437" name="Rectangle 5"/>
          <p:cNvSpPr>
            <a:spLocks noChangeArrowheads="1"/>
          </p:cNvSpPr>
          <p:nvPr/>
        </p:nvSpPr>
        <p:spPr bwMode="auto">
          <a:xfrm>
            <a:off x="187325" y="457200"/>
            <a:ext cx="3703638" cy="1616075"/>
          </a:xfrm>
          <a:prstGeom prst="rect">
            <a:avLst/>
          </a:prstGeom>
          <a:noFill/>
          <a:ln w="9525">
            <a:noFill/>
            <a:miter lim="800000"/>
            <a:headEnd/>
            <a:tailEnd/>
          </a:ln>
        </p:spPr>
        <p:txBody>
          <a:bodyPr/>
          <a:lstStyle/>
          <a:p>
            <a:pPr algn="l"/>
            <a:r>
              <a:rPr lang="en-US" sz="3200" b="0" i="0" dirty="0">
                <a:solidFill>
                  <a:schemeClr val="tx1"/>
                </a:solidFill>
              </a:rPr>
              <a:t>Redi’s Experiment</a:t>
            </a:r>
          </a:p>
        </p:txBody>
      </p:sp>
      <p:sp>
        <p:nvSpPr>
          <p:cNvPr id="83982" name="Rectangle 14"/>
          <p:cNvSpPr>
            <a:spLocks noChangeArrowheads="1"/>
          </p:cNvSpPr>
          <p:nvPr/>
        </p:nvSpPr>
        <p:spPr bwMode="auto">
          <a:xfrm>
            <a:off x="277813" y="3727450"/>
            <a:ext cx="2035175" cy="1374775"/>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8439" name="Text Box 13"/>
          <p:cNvSpPr txBox="1">
            <a:spLocks noChangeArrowheads="1"/>
          </p:cNvSpPr>
          <p:nvPr/>
        </p:nvSpPr>
        <p:spPr bwMode="auto">
          <a:xfrm>
            <a:off x="187325" y="3636963"/>
            <a:ext cx="2482850" cy="1190625"/>
          </a:xfrm>
          <a:prstGeom prst="rect">
            <a:avLst/>
          </a:prstGeom>
          <a:noFill/>
          <a:ln w="9525">
            <a:noFill/>
            <a:miter lim="800000"/>
            <a:headEnd/>
            <a:tailEnd/>
          </a:ln>
        </p:spPr>
        <p:txBody>
          <a:bodyPr wrap="none">
            <a:spAutoFit/>
          </a:bodyPr>
          <a:lstStyle/>
          <a:p>
            <a:pPr algn="l"/>
            <a:r>
              <a:rPr lang="en-US" sz="1800" i="0">
                <a:solidFill>
                  <a:schemeClr val="tx1"/>
                </a:solidFill>
              </a:rPr>
              <a:t>Controlled Variables:</a:t>
            </a:r>
          </a:p>
          <a:p>
            <a:pPr algn="l"/>
            <a:r>
              <a:rPr lang="en-US" sz="1800" b="0" i="0">
                <a:solidFill>
                  <a:schemeClr val="tx1"/>
                </a:solidFill>
              </a:rPr>
              <a:t>jars, type of meat,</a:t>
            </a:r>
          </a:p>
          <a:p>
            <a:pPr algn="l"/>
            <a:r>
              <a:rPr lang="en-US" sz="1800" b="0" i="0">
                <a:solidFill>
                  <a:schemeClr val="tx1"/>
                </a:solidFill>
              </a:rPr>
              <a:t>Location, temperature,</a:t>
            </a:r>
          </a:p>
          <a:p>
            <a:pPr algn="l"/>
            <a:r>
              <a:rPr lang="en-US" sz="1800" b="0" i="0">
                <a:solidFill>
                  <a:schemeClr val="tx1"/>
                </a:solidFill>
              </a:rPr>
              <a:t>time</a:t>
            </a:r>
          </a:p>
        </p:txBody>
      </p:sp>
      <p:sp>
        <p:nvSpPr>
          <p:cNvPr id="83986" name="Rectangle 18"/>
          <p:cNvSpPr>
            <a:spLocks noChangeArrowheads="1"/>
          </p:cNvSpPr>
          <p:nvPr/>
        </p:nvSpPr>
        <p:spPr bwMode="auto">
          <a:xfrm>
            <a:off x="3173413" y="3241675"/>
            <a:ext cx="1373187" cy="249238"/>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83987" name="Rectangle 19"/>
          <p:cNvSpPr>
            <a:spLocks noChangeArrowheads="1"/>
          </p:cNvSpPr>
          <p:nvPr/>
        </p:nvSpPr>
        <p:spPr bwMode="auto">
          <a:xfrm>
            <a:off x="6913563" y="3241675"/>
            <a:ext cx="1149350" cy="22225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8442" name="Text Box 17"/>
          <p:cNvSpPr txBox="1">
            <a:spLocks noChangeArrowheads="1"/>
          </p:cNvSpPr>
          <p:nvPr/>
        </p:nvSpPr>
        <p:spPr bwMode="auto">
          <a:xfrm>
            <a:off x="6634163" y="3205163"/>
            <a:ext cx="1479550" cy="366712"/>
          </a:xfrm>
          <a:prstGeom prst="rect">
            <a:avLst/>
          </a:prstGeom>
          <a:noFill/>
          <a:ln w="9525">
            <a:noFill/>
            <a:miter lim="800000"/>
            <a:headEnd/>
            <a:tailEnd/>
          </a:ln>
        </p:spPr>
        <p:txBody>
          <a:bodyPr wrap="none">
            <a:spAutoFit/>
          </a:bodyPr>
          <a:lstStyle/>
          <a:p>
            <a:pPr algn="l"/>
            <a:r>
              <a:rPr lang="en-US" sz="1800" b="0" i="0">
                <a:solidFill>
                  <a:schemeClr val="tx1"/>
                </a:solidFill>
              </a:rPr>
              <a:t>Covered jars</a:t>
            </a:r>
          </a:p>
        </p:txBody>
      </p:sp>
      <p:sp>
        <p:nvSpPr>
          <p:cNvPr id="18443" name="Text Box 16"/>
          <p:cNvSpPr txBox="1">
            <a:spLocks noChangeArrowheads="1"/>
          </p:cNvSpPr>
          <p:nvPr/>
        </p:nvSpPr>
        <p:spPr bwMode="auto">
          <a:xfrm>
            <a:off x="3025775" y="3189288"/>
            <a:ext cx="1720850" cy="366712"/>
          </a:xfrm>
          <a:prstGeom prst="rect">
            <a:avLst/>
          </a:prstGeom>
          <a:noFill/>
          <a:ln w="9525">
            <a:noFill/>
            <a:miter lim="800000"/>
            <a:headEnd/>
            <a:tailEnd/>
          </a:ln>
        </p:spPr>
        <p:txBody>
          <a:bodyPr wrap="none">
            <a:spAutoFit/>
          </a:bodyPr>
          <a:lstStyle/>
          <a:p>
            <a:pPr algn="l"/>
            <a:r>
              <a:rPr lang="en-US" sz="1800" b="0" i="0">
                <a:solidFill>
                  <a:schemeClr val="tx1"/>
                </a:solidFill>
              </a:rPr>
              <a:t>Uncovered jars</a:t>
            </a:r>
          </a:p>
        </p:txBody>
      </p:sp>
      <p:sp>
        <p:nvSpPr>
          <p:cNvPr id="83989" name="Rectangle 21"/>
          <p:cNvSpPr>
            <a:spLocks noChangeArrowheads="1"/>
          </p:cNvSpPr>
          <p:nvPr/>
        </p:nvSpPr>
        <p:spPr bwMode="auto">
          <a:xfrm>
            <a:off x="0" y="0"/>
            <a:ext cx="2095500" cy="1135063"/>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83990" name="Rectangle 22">
            <a:hlinkClick r:id="rId4" action="ppaction://hlinkfile"/>
          </p:cNvPr>
          <p:cNvSpPr>
            <a:spLocks noChangeArrowheads="1"/>
          </p:cNvSpPr>
          <p:nvPr/>
        </p:nvSpPr>
        <p:spPr bwMode="auto">
          <a:xfrm>
            <a:off x="0" y="0"/>
            <a:ext cx="1955800" cy="1168400"/>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pic>
        <p:nvPicPr>
          <p:cNvPr id="19459" name="Picture 6" descr="sb4935f1_02"/>
          <p:cNvPicPr>
            <a:picLocks noChangeAspect="1" noChangeArrowheads="1"/>
          </p:cNvPicPr>
          <p:nvPr/>
        </p:nvPicPr>
        <p:blipFill>
          <a:blip r:embed="rId3" cstate="print"/>
          <a:srcRect/>
          <a:stretch>
            <a:fillRect/>
          </a:stretch>
        </p:blipFill>
        <p:spPr bwMode="auto">
          <a:xfrm>
            <a:off x="128588" y="1838325"/>
            <a:ext cx="8793162" cy="3206750"/>
          </a:xfrm>
          <a:prstGeom prst="rect">
            <a:avLst/>
          </a:prstGeom>
          <a:noFill/>
          <a:ln w="9525">
            <a:noFill/>
            <a:miter lim="800000"/>
            <a:headEnd/>
            <a:tailEnd/>
          </a:ln>
        </p:spPr>
      </p:pic>
      <p:sp>
        <p:nvSpPr>
          <p:cNvPr id="19460" name="Rectangle 2"/>
          <p:cNvSpPr>
            <a:spLocks noGrp="1" noChangeArrowheads="1"/>
          </p:cNvSpPr>
          <p:nvPr>
            <p:ph type="title"/>
          </p:nvPr>
        </p:nvSpPr>
        <p:spPr>
          <a:xfrm>
            <a:off x="457200" y="274638"/>
            <a:ext cx="7467600" cy="45719"/>
          </a:xfrm>
        </p:spPr>
        <p:txBody>
          <a:bodyPr/>
          <a:lstStyle/>
          <a:p>
            <a:pPr eaLnBrk="1" hangingPunct="1"/>
            <a:endParaRPr lang="en-US" sz="1800" dirty="0" smtClean="0"/>
          </a:p>
        </p:txBody>
      </p:sp>
      <p:sp>
        <p:nvSpPr>
          <p:cNvPr id="19461" name="Rectangle 3"/>
          <p:cNvSpPr>
            <a:spLocks noChangeArrowheads="1"/>
          </p:cNvSpPr>
          <p:nvPr/>
        </p:nvSpPr>
        <p:spPr bwMode="auto">
          <a:xfrm>
            <a:off x="187325" y="457201"/>
            <a:ext cx="3703638" cy="990600"/>
          </a:xfrm>
          <a:prstGeom prst="rect">
            <a:avLst/>
          </a:prstGeom>
          <a:noFill/>
          <a:ln w="9525">
            <a:noFill/>
            <a:miter lim="800000"/>
            <a:headEnd/>
            <a:tailEnd/>
          </a:ln>
        </p:spPr>
        <p:txBody>
          <a:bodyPr/>
          <a:lstStyle/>
          <a:p>
            <a:pPr algn="l"/>
            <a:r>
              <a:rPr lang="en-US" sz="3200" b="0" i="0" dirty="0">
                <a:solidFill>
                  <a:schemeClr val="tx1"/>
                </a:solidFill>
              </a:rPr>
              <a:t>Redi’s Experiment</a:t>
            </a:r>
          </a:p>
        </p:txBody>
      </p:sp>
      <p:sp>
        <p:nvSpPr>
          <p:cNvPr id="1303561" name="Rectangle 9"/>
          <p:cNvSpPr>
            <a:spLocks noChangeArrowheads="1"/>
          </p:cNvSpPr>
          <p:nvPr/>
        </p:nvSpPr>
        <p:spPr bwMode="auto">
          <a:xfrm>
            <a:off x="331788" y="2646363"/>
            <a:ext cx="2341562" cy="706437"/>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9463" name="Text Box 7"/>
          <p:cNvSpPr txBox="1">
            <a:spLocks noChangeArrowheads="1"/>
          </p:cNvSpPr>
          <p:nvPr/>
        </p:nvSpPr>
        <p:spPr bwMode="auto">
          <a:xfrm>
            <a:off x="114300" y="2341563"/>
            <a:ext cx="2967038" cy="915987"/>
          </a:xfrm>
          <a:prstGeom prst="rect">
            <a:avLst/>
          </a:prstGeom>
          <a:noFill/>
          <a:ln w="9525">
            <a:noFill/>
            <a:miter lim="800000"/>
            <a:headEnd/>
            <a:tailEnd/>
          </a:ln>
        </p:spPr>
        <p:txBody>
          <a:bodyPr wrap="none">
            <a:spAutoFit/>
          </a:bodyPr>
          <a:lstStyle/>
          <a:p>
            <a:pPr algn="l"/>
            <a:r>
              <a:rPr lang="en-US" sz="1800" i="0">
                <a:solidFill>
                  <a:schemeClr val="tx1"/>
                </a:solidFill>
              </a:rPr>
              <a:t>Manipulated Variable:</a:t>
            </a:r>
          </a:p>
          <a:p>
            <a:pPr algn="l"/>
            <a:r>
              <a:rPr lang="en-US" sz="1800" b="0" i="0">
                <a:solidFill>
                  <a:schemeClr val="tx1"/>
                </a:solidFill>
              </a:rPr>
              <a:t>Gauze covering that keeps </a:t>
            </a:r>
            <a:br>
              <a:rPr lang="en-US" sz="1800" b="0" i="0">
                <a:solidFill>
                  <a:schemeClr val="tx1"/>
                </a:solidFill>
              </a:rPr>
            </a:br>
            <a:r>
              <a:rPr lang="en-US" sz="1800" b="0" i="0">
                <a:solidFill>
                  <a:schemeClr val="tx1"/>
                </a:solidFill>
              </a:rPr>
              <a:t>flies away from meat</a:t>
            </a:r>
          </a:p>
        </p:txBody>
      </p:sp>
      <p:sp>
        <p:nvSpPr>
          <p:cNvPr id="1303562" name="Rectangle 10"/>
          <p:cNvSpPr>
            <a:spLocks noChangeArrowheads="1"/>
          </p:cNvSpPr>
          <p:nvPr/>
        </p:nvSpPr>
        <p:spPr bwMode="auto">
          <a:xfrm>
            <a:off x="319088" y="3795713"/>
            <a:ext cx="2312987" cy="554037"/>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9465" name="Text Box 8"/>
          <p:cNvSpPr txBox="1">
            <a:spLocks noChangeArrowheads="1"/>
          </p:cNvSpPr>
          <p:nvPr/>
        </p:nvSpPr>
        <p:spPr bwMode="auto">
          <a:xfrm>
            <a:off x="193675" y="3667125"/>
            <a:ext cx="2713038" cy="641350"/>
          </a:xfrm>
          <a:prstGeom prst="rect">
            <a:avLst/>
          </a:prstGeom>
          <a:noFill/>
          <a:ln w="9525">
            <a:noFill/>
            <a:miter lim="800000"/>
            <a:headEnd/>
            <a:tailEnd/>
          </a:ln>
        </p:spPr>
        <p:txBody>
          <a:bodyPr wrap="none">
            <a:spAutoFit/>
          </a:bodyPr>
          <a:lstStyle/>
          <a:p>
            <a:pPr algn="l"/>
            <a:r>
              <a:rPr lang="en-US" sz="1800" i="0">
                <a:solidFill>
                  <a:schemeClr val="tx1"/>
                </a:solidFill>
              </a:rPr>
              <a:t>Responding Variable:</a:t>
            </a:r>
          </a:p>
          <a:p>
            <a:pPr algn="l"/>
            <a:r>
              <a:rPr lang="en-US" sz="1800" b="0" i="0">
                <a:solidFill>
                  <a:schemeClr val="tx1"/>
                </a:solidFill>
              </a:rPr>
              <a:t>whether maggots appear</a:t>
            </a:r>
          </a:p>
        </p:txBody>
      </p:sp>
      <p:sp>
        <p:nvSpPr>
          <p:cNvPr id="1303566" name="Rectangle 14"/>
          <p:cNvSpPr>
            <a:spLocks noChangeArrowheads="1"/>
          </p:cNvSpPr>
          <p:nvPr/>
        </p:nvSpPr>
        <p:spPr bwMode="auto">
          <a:xfrm>
            <a:off x="3130550" y="3976688"/>
            <a:ext cx="1593850" cy="38735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9467" name="Text Box 11"/>
          <p:cNvSpPr txBox="1">
            <a:spLocks noChangeArrowheads="1"/>
          </p:cNvSpPr>
          <p:nvPr/>
        </p:nvSpPr>
        <p:spPr bwMode="auto">
          <a:xfrm>
            <a:off x="3124200" y="4000500"/>
            <a:ext cx="1900238" cy="366713"/>
          </a:xfrm>
          <a:prstGeom prst="rect">
            <a:avLst/>
          </a:prstGeom>
          <a:noFill/>
          <a:ln w="9525">
            <a:noFill/>
            <a:miter lim="800000"/>
            <a:headEnd/>
            <a:tailEnd/>
          </a:ln>
        </p:spPr>
        <p:txBody>
          <a:bodyPr wrap="none">
            <a:spAutoFit/>
          </a:bodyPr>
          <a:lstStyle/>
          <a:p>
            <a:pPr algn="l"/>
            <a:r>
              <a:rPr lang="en-US" sz="1800" b="0" i="0">
                <a:solidFill>
                  <a:schemeClr val="tx1"/>
                </a:solidFill>
              </a:rPr>
              <a:t>Maggots appear.</a:t>
            </a:r>
          </a:p>
        </p:txBody>
      </p:sp>
      <p:sp>
        <p:nvSpPr>
          <p:cNvPr id="1303567" name="Rectangle 15"/>
          <p:cNvSpPr>
            <a:spLocks noChangeArrowheads="1"/>
          </p:cNvSpPr>
          <p:nvPr/>
        </p:nvSpPr>
        <p:spPr bwMode="auto">
          <a:xfrm>
            <a:off x="5208588" y="2535238"/>
            <a:ext cx="942975" cy="512762"/>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9469" name="Text Box 12"/>
          <p:cNvSpPr txBox="1">
            <a:spLocks noChangeArrowheads="1"/>
          </p:cNvSpPr>
          <p:nvPr/>
        </p:nvSpPr>
        <p:spPr bwMode="auto">
          <a:xfrm>
            <a:off x="5075238" y="2449513"/>
            <a:ext cx="1276350" cy="641350"/>
          </a:xfrm>
          <a:prstGeom prst="rect">
            <a:avLst/>
          </a:prstGeom>
          <a:noFill/>
          <a:ln w="9525">
            <a:noFill/>
            <a:miter lim="800000"/>
            <a:headEnd/>
            <a:tailEnd/>
          </a:ln>
        </p:spPr>
        <p:txBody>
          <a:bodyPr wrap="none">
            <a:spAutoFit/>
          </a:bodyPr>
          <a:lstStyle/>
          <a:p>
            <a:pPr algn="l"/>
            <a:r>
              <a:rPr lang="en-US" sz="1800" b="0" i="0">
                <a:solidFill>
                  <a:schemeClr val="tx1"/>
                </a:solidFill>
              </a:rPr>
              <a:t>Several</a:t>
            </a:r>
            <a:br>
              <a:rPr lang="en-US" sz="1800" b="0" i="0">
                <a:solidFill>
                  <a:schemeClr val="tx1"/>
                </a:solidFill>
              </a:rPr>
            </a:br>
            <a:r>
              <a:rPr lang="en-US" sz="1800" b="0" i="0">
                <a:solidFill>
                  <a:schemeClr val="tx1"/>
                </a:solidFill>
              </a:rPr>
              <a:t>days pass.</a:t>
            </a:r>
          </a:p>
        </p:txBody>
      </p:sp>
      <p:sp>
        <p:nvSpPr>
          <p:cNvPr id="1303568" name="Rectangle 16"/>
          <p:cNvSpPr>
            <a:spLocks noChangeArrowheads="1"/>
          </p:cNvSpPr>
          <p:nvPr/>
        </p:nvSpPr>
        <p:spPr bwMode="auto">
          <a:xfrm>
            <a:off x="6594475" y="4003675"/>
            <a:ext cx="1925638" cy="30480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9471" name="Text Box 13"/>
          <p:cNvSpPr txBox="1">
            <a:spLocks noChangeArrowheads="1"/>
          </p:cNvSpPr>
          <p:nvPr/>
        </p:nvSpPr>
        <p:spPr bwMode="auto">
          <a:xfrm>
            <a:off x="6465888" y="3957638"/>
            <a:ext cx="2255837" cy="366712"/>
          </a:xfrm>
          <a:prstGeom prst="rect">
            <a:avLst/>
          </a:prstGeom>
          <a:noFill/>
          <a:ln w="9525">
            <a:noFill/>
            <a:miter lim="800000"/>
            <a:headEnd/>
            <a:tailEnd/>
          </a:ln>
        </p:spPr>
        <p:txBody>
          <a:bodyPr wrap="none">
            <a:spAutoFit/>
          </a:bodyPr>
          <a:lstStyle/>
          <a:p>
            <a:pPr algn="l"/>
            <a:r>
              <a:rPr lang="en-US" sz="1800" b="0" i="0">
                <a:solidFill>
                  <a:schemeClr val="tx1"/>
                </a:solidFill>
              </a:rPr>
              <a:t>No maggots appear.</a:t>
            </a:r>
          </a:p>
        </p:txBody>
      </p:sp>
      <p:sp>
        <p:nvSpPr>
          <p:cNvPr id="1303570" name="Rectangle 18"/>
          <p:cNvSpPr>
            <a:spLocks noChangeArrowheads="1"/>
          </p:cNvSpPr>
          <p:nvPr/>
        </p:nvSpPr>
        <p:spPr bwMode="auto">
          <a:xfrm>
            <a:off x="0" y="4513263"/>
            <a:ext cx="8907463" cy="5461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20483" name="Rectangle 5"/>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20484" name="Rectangle 6"/>
          <p:cNvSpPr>
            <a:spLocks noGrp="1" noChangeArrowheads="1"/>
          </p:cNvSpPr>
          <p:nvPr>
            <p:ph type="body" idx="1"/>
          </p:nvPr>
        </p:nvSpPr>
        <p:spPr>
          <a:xfrm>
            <a:off x="273050" y="457200"/>
            <a:ext cx="8870950" cy="5976938"/>
          </a:xfrm>
        </p:spPr>
        <p:txBody>
          <a:bodyPr/>
          <a:lstStyle/>
          <a:p>
            <a:pPr lvl="1" indent="0" eaLnBrk="1" hangingPunct="1">
              <a:buFontTx/>
              <a:buNone/>
            </a:pPr>
            <a:r>
              <a:rPr lang="en-US" sz="3200" dirty="0" smtClean="0"/>
              <a:t>Drawing a Conclusion</a:t>
            </a:r>
          </a:p>
          <a:p>
            <a:pPr lvl="2" eaLnBrk="1" hangingPunct="1">
              <a:buFont typeface="Arial" charset="0"/>
              <a:buNone/>
            </a:pPr>
            <a:r>
              <a:rPr lang="en-US" sz="3600" dirty="0" smtClean="0"/>
              <a:t>Scientists use the data from an experiment to evaluate a hypothesis and draw a </a:t>
            </a:r>
            <a:r>
              <a:rPr lang="en-US" sz="3600" b="1" dirty="0" smtClean="0"/>
              <a:t>valid conclusion</a:t>
            </a:r>
            <a:r>
              <a:rPr lang="en-US" sz="3600" dirty="0" smtClean="0"/>
              <a:t>.</a:t>
            </a:r>
          </a:p>
        </p:txBody>
      </p:sp>
      <p:pic>
        <p:nvPicPr>
          <p:cNvPr id="20485" name="Picture 5"/>
          <p:cNvPicPr>
            <a:picLocks noChangeAspect="1" noChangeArrowheads="1"/>
          </p:cNvPicPr>
          <p:nvPr/>
        </p:nvPicPr>
        <p:blipFill>
          <a:blip r:embed="rId3" cstate="print"/>
          <a:srcRect b="10107"/>
          <a:stretch>
            <a:fillRect/>
          </a:stretch>
        </p:blipFill>
        <p:spPr bwMode="auto">
          <a:xfrm>
            <a:off x="1143000" y="3352800"/>
            <a:ext cx="1714500" cy="2482850"/>
          </a:xfrm>
          <a:prstGeom prst="rect">
            <a:avLst/>
          </a:prstGeom>
          <a:noFill/>
          <a:ln w="9525" algn="ctr">
            <a:noFill/>
            <a:miter lim="800000"/>
            <a:headEnd/>
            <a:tailEnd/>
          </a:ln>
        </p:spPr>
      </p:pic>
      <p:pic>
        <p:nvPicPr>
          <p:cNvPr id="20486" name="Picture 6"/>
          <p:cNvPicPr>
            <a:picLocks noChangeAspect="1" noChangeArrowheads="1"/>
          </p:cNvPicPr>
          <p:nvPr/>
        </p:nvPicPr>
        <p:blipFill>
          <a:blip r:embed="rId4" cstate="print"/>
          <a:srcRect/>
          <a:stretch>
            <a:fillRect/>
          </a:stretch>
        </p:blipFill>
        <p:spPr bwMode="auto">
          <a:xfrm>
            <a:off x="5334000" y="3200400"/>
            <a:ext cx="2200275" cy="28575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pic>
        <p:nvPicPr>
          <p:cNvPr id="21507" name="Picture 12" descr="sb4936f1_01"/>
          <p:cNvPicPr>
            <a:picLocks noChangeAspect="1" noChangeArrowheads="1"/>
          </p:cNvPicPr>
          <p:nvPr/>
        </p:nvPicPr>
        <p:blipFill>
          <a:blip r:embed="rId3" cstate="print"/>
          <a:srcRect/>
          <a:stretch>
            <a:fillRect/>
          </a:stretch>
        </p:blipFill>
        <p:spPr bwMode="auto">
          <a:xfrm>
            <a:off x="2686050" y="1511300"/>
            <a:ext cx="3692525" cy="5075238"/>
          </a:xfrm>
          <a:prstGeom prst="rect">
            <a:avLst/>
          </a:prstGeom>
          <a:noFill/>
          <a:ln w="9525">
            <a:noFill/>
            <a:miter lim="800000"/>
            <a:headEnd/>
            <a:tailEnd/>
          </a:ln>
        </p:spPr>
      </p:pic>
      <p:sp>
        <p:nvSpPr>
          <p:cNvPr id="21508" name="Rectangle 2"/>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21509" name="Rectangle 3"/>
          <p:cNvSpPr>
            <a:spLocks noGrp="1" noChangeArrowheads="1"/>
          </p:cNvSpPr>
          <p:nvPr>
            <p:ph type="body" idx="1"/>
          </p:nvPr>
        </p:nvSpPr>
        <p:spPr>
          <a:xfrm>
            <a:off x="273050" y="457200"/>
            <a:ext cx="8547100" cy="1689100"/>
          </a:xfrm>
        </p:spPr>
        <p:txBody>
          <a:bodyPr/>
          <a:lstStyle/>
          <a:p>
            <a:pPr lvl="1" indent="0" eaLnBrk="1" hangingPunct="1">
              <a:lnSpc>
                <a:spcPct val="75000"/>
              </a:lnSpc>
              <a:buFontTx/>
              <a:buNone/>
            </a:pPr>
            <a:r>
              <a:rPr lang="en-US" sz="3200" dirty="0" err="1" smtClean="0"/>
              <a:t>Spallanzani's</a:t>
            </a:r>
            <a:r>
              <a:rPr lang="en-US" sz="3200" dirty="0" smtClean="0"/>
              <a:t> Test of Redi's Findings</a:t>
            </a:r>
            <a:r>
              <a:rPr lang="en-US" dirty="0" smtClean="0"/>
              <a:t> </a:t>
            </a:r>
            <a:br>
              <a:rPr lang="en-US" dirty="0" smtClean="0"/>
            </a:br>
            <a:endParaRPr lang="en-US" dirty="0" smtClean="0"/>
          </a:p>
        </p:txBody>
      </p:sp>
      <p:sp>
        <p:nvSpPr>
          <p:cNvPr id="21510" name="Text Box 13"/>
          <p:cNvSpPr txBox="1">
            <a:spLocks noChangeArrowheads="1"/>
          </p:cNvSpPr>
          <p:nvPr/>
        </p:nvSpPr>
        <p:spPr bwMode="auto">
          <a:xfrm>
            <a:off x="574675" y="4249738"/>
            <a:ext cx="1885950" cy="366712"/>
          </a:xfrm>
          <a:prstGeom prst="rect">
            <a:avLst/>
          </a:prstGeom>
          <a:noFill/>
          <a:ln w="9525">
            <a:noFill/>
            <a:miter lim="800000"/>
            <a:headEnd/>
            <a:tailEnd/>
          </a:ln>
        </p:spPr>
        <p:txBody>
          <a:bodyPr wrap="none">
            <a:spAutoFit/>
          </a:bodyPr>
          <a:lstStyle/>
          <a:p>
            <a:pPr algn="l"/>
            <a:r>
              <a:rPr lang="en-US" sz="1800" i="0" dirty="0">
                <a:solidFill>
                  <a:schemeClr val="tx1"/>
                </a:solidFill>
              </a:rPr>
              <a:t>Gravy is boiled.</a:t>
            </a:r>
          </a:p>
        </p:txBody>
      </p:sp>
      <p:sp>
        <p:nvSpPr>
          <p:cNvPr id="21511" name="Text Box 14"/>
          <p:cNvSpPr txBox="1">
            <a:spLocks noChangeArrowheads="1"/>
          </p:cNvSpPr>
          <p:nvPr/>
        </p:nvSpPr>
        <p:spPr bwMode="auto">
          <a:xfrm>
            <a:off x="6713538" y="4249738"/>
            <a:ext cx="1885950" cy="366712"/>
          </a:xfrm>
          <a:prstGeom prst="rect">
            <a:avLst/>
          </a:prstGeom>
          <a:noFill/>
          <a:ln w="9525">
            <a:noFill/>
            <a:miter lim="800000"/>
            <a:headEnd/>
            <a:tailEnd/>
          </a:ln>
        </p:spPr>
        <p:txBody>
          <a:bodyPr wrap="none">
            <a:spAutoFit/>
          </a:bodyPr>
          <a:lstStyle/>
          <a:p>
            <a:pPr algn="l"/>
            <a:r>
              <a:rPr lang="en-US" sz="1800" i="0">
                <a:solidFill>
                  <a:schemeClr val="tx1"/>
                </a:solidFill>
              </a:rPr>
              <a:t>Gravy is boiled.</a:t>
            </a:r>
          </a:p>
        </p:txBody>
      </p:sp>
      <p:sp>
        <p:nvSpPr>
          <p:cNvPr id="1182735" name="Rectangle 15"/>
          <p:cNvSpPr>
            <a:spLocks noChangeArrowheads="1"/>
          </p:cNvSpPr>
          <p:nvPr/>
        </p:nvSpPr>
        <p:spPr bwMode="auto">
          <a:xfrm>
            <a:off x="2992438" y="5472113"/>
            <a:ext cx="1095375" cy="193675"/>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182736" name="Rectangle 16"/>
          <p:cNvSpPr>
            <a:spLocks noChangeArrowheads="1"/>
          </p:cNvSpPr>
          <p:nvPr/>
        </p:nvSpPr>
        <p:spPr bwMode="auto">
          <a:xfrm>
            <a:off x="5056188" y="5459413"/>
            <a:ext cx="1081087" cy="206375"/>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pic>
        <p:nvPicPr>
          <p:cNvPr id="22531" name="Picture 7" descr="sb4936f1_02"/>
          <p:cNvPicPr>
            <a:picLocks noChangeAspect="1" noChangeArrowheads="1"/>
          </p:cNvPicPr>
          <p:nvPr/>
        </p:nvPicPr>
        <p:blipFill>
          <a:blip r:embed="rId3" cstate="print"/>
          <a:srcRect/>
          <a:stretch>
            <a:fillRect/>
          </a:stretch>
        </p:blipFill>
        <p:spPr bwMode="auto">
          <a:xfrm>
            <a:off x="2384425" y="1516063"/>
            <a:ext cx="4295775" cy="5080000"/>
          </a:xfrm>
          <a:prstGeom prst="rect">
            <a:avLst/>
          </a:prstGeom>
          <a:noFill/>
          <a:ln w="9525">
            <a:noFill/>
            <a:miter lim="800000"/>
            <a:headEnd/>
            <a:tailEnd/>
          </a:ln>
        </p:spPr>
      </p:pic>
      <p:sp>
        <p:nvSpPr>
          <p:cNvPr id="22532" name="Rectangle 3"/>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22533" name="Rectangle 4"/>
          <p:cNvSpPr>
            <a:spLocks noGrp="1" noChangeArrowheads="1"/>
          </p:cNvSpPr>
          <p:nvPr>
            <p:ph type="body" idx="1"/>
          </p:nvPr>
        </p:nvSpPr>
        <p:spPr>
          <a:xfrm>
            <a:off x="273050" y="457200"/>
            <a:ext cx="8547100" cy="1689100"/>
          </a:xfrm>
        </p:spPr>
        <p:txBody>
          <a:bodyPr/>
          <a:lstStyle/>
          <a:p>
            <a:pPr lvl="1" indent="0" eaLnBrk="1" hangingPunct="1">
              <a:lnSpc>
                <a:spcPct val="75000"/>
              </a:lnSpc>
              <a:buFontTx/>
              <a:buNone/>
            </a:pPr>
            <a:r>
              <a:rPr lang="en-US" sz="2800" dirty="0" err="1" smtClean="0"/>
              <a:t>Spallanzani's</a:t>
            </a:r>
            <a:r>
              <a:rPr lang="en-US" sz="2800" dirty="0" smtClean="0"/>
              <a:t> Test of Redi's Findings</a:t>
            </a:r>
            <a:r>
              <a:rPr lang="en-US" dirty="0" smtClean="0"/>
              <a:t> </a:t>
            </a:r>
            <a:br>
              <a:rPr lang="en-US" dirty="0" smtClean="0"/>
            </a:br>
            <a:endParaRPr lang="en-US" dirty="0" smtClean="0"/>
          </a:p>
        </p:txBody>
      </p:sp>
      <p:sp>
        <p:nvSpPr>
          <p:cNvPr id="22534" name="Text Box 8"/>
          <p:cNvSpPr txBox="1">
            <a:spLocks noChangeArrowheads="1"/>
          </p:cNvSpPr>
          <p:nvPr/>
        </p:nvSpPr>
        <p:spPr bwMode="auto">
          <a:xfrm>
            <a:off x="630238" y="4564063"/>
            <a:ext cx="1695450" cy="366712"/>
          </a:xfrm>
          <a:prstGeom prst="rect">
            <a:avLst/>
          </a:prstGeom>
          <a:noFill/>
          <a:ln w="9525">
            <a:noFill/>
            <a:miter lim="800000"/>
            <a:headEnd/>
            <a:tailEnd/>
          </a:ln>
        </p:spPr>
        <p:txBody>
          <a:bodyPr wrap="none">
            <a:spAutoFit/>
          </a:bodyPr>
          <a:lstStyle/>
          <a:p>
            <a:pPr algn="l"/>
            <a:r>
              <a:rPr lang="en-US" sz="1800" i="0">
                <a:solidFill>
                  <a:schemeClr val="tx1"/>
                </a:solidFill>
              </a:rPr>
              <a:t>Flask is open.</a:t>
            </a:r>
          </a:p>
        </p:txBody>
      </p:sp>
      <p:sp>
        <p:nvSpPr>
          <p:cNvPr id="22535" name="Text Box 9"/>
          <p:cNvSpPr txBox="1">
            <a:spLocks noChangeArrowheads="1"/>
          </p:cNvSpPr>
          <p:nvPr/>
        </p:nvSpPr>
        <p:spPr bwMode="auto">
          <a:xfrm>
            <a:off x="6851650" y="4535488"/>
            <a:ext cx="1862138" cy="366712"/>
          </a:xfrm>
          <a:prstGeom prst="rect">
            <a:avLst/>
          </a:prstGeom>
          <a:noFill/>
          <a:ln w="9525">
            <a:noFill/>
            <a:miter lim="800000"/>
            <a:headEnd/>
            <a:tailEnd/>
          </a:ln>
        </p:spPr>
        <p:txBody>
          <a:bodyPr wrap="none">
            <a:spAutoFit/>
          </a:bodyPr>
          <a:lstStyle/>
          <a:p>
            <a:pPr algn="l"/>
            <a:r>
              <a:rPr lang="en-US" sz="1800" i="0">
                <a:solidFill>
                  <a:schemeClr val="tx1"/>
                </a:solidFill>
              </a:rPr>
              <a:t>Flask is sealed.</a:t>
            </a:r>
          </a:p>
        </p:txBody>
      </p:sp>
      <p:sp>
        <p:nvSpPr>
          <p:cNvPr id="1305610" name="Rectangle 10"/>
          <p:cNvSpPr>
            <a:spLocks noChangeArrowheads="1"/>
          </p:cNvSpPr>
          <p:nvPr/>
        </p:nvSpPr>
        <p:spPr bwMode="auto">
          <a:xfrm>
            <a:off x="2659063" y="5202238"/>
            <a:ext cx="1192212" cy="258762"/>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05611" name="Rectangle 11"/>
          <p:cNvSpPr>
            <a:spLocks noChangeArrowheads="1"/>
          </p:cNvSpPr>
          <p:nvPr/>
        </p:nvSpPr>
        <p:spPr bwMode="auto">
          <a:xfrm>
            <a:off x="5140325" y="5229225"/>
            <a:ext cx="1371600" cy="23495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lstStyle/>
          <a:p>
            <a:endParaRPr lang="en-US" dirty="0"/>
          </a:p>
        </p:txBody>
      </p:sp>
      <p:sp>
        <p:nvSpPr>
          <p:cNvPr id="3" name="Content Placeholder 2"/>
          <p:cNvSpPr>
            <a:spLocks noGrp="1"/>
          </p:cNvSpPr>
          <p:nvPr>
            <p:ph sz="quarter" idx="1"/>
          </p:nvPr>
        </p:nvSpPr>
        <p:spPr>
          <a:xfrm>
            <a:off x="457200" y="609600"/>
            <a:ext cx="7467600" cy="5864352"/>
          </a:xfrm>
        </p:spPr>
        <p:txBody>
          <a:bodyPr/>
          <a:lstStyle/>
          <a:p>
            <a:r>
              <a:rPr lang="en-US" dirty="0" smtClean="0"/>
              <a:t>The goal of science is to investigate and understand, explain and make predictions about the natural world.</a:t>
            </a:r>
          </a:p>
          <a:p>
            <a:r>
              <a:rPr lang="en-US" dirty="0" smtClean="0"/>
              <a:t>Scientists collect and organize information looking for patterns and connections that can be tested.</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3657600" y="2895600"/>
            <a:ext cx="3657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pic>
        <p:nvPicPr>
          <p:cNvPr id="23555" name="Picture 7" descr="sb4936f1_03"/>
          <p:cNvPicPr>
            <a:picLocks noChangeAspect="1" noChangeArrowheads="1"/>
          </p:cNvPicPr>
          <p:nvPr/>
        </p:nvPicPr>
        <p:blipFill>
          <a:blip r:embed="rId3" cstate="print"/>
          <a:srcRect/>
          <a:stretch>
            <a:fillRect/>
          </a:stretch>
        </p:blipFill>
        <p:spPr bwMode="auto">
          <a:xfrm>
            <a:off x="1862138" y="1700213"/>
            <a:ext cx="5338762" cy="4840287"/>
          </a:xfrm>
          <a:prstGeom prst="rect">
            <a:avLst/>
          </a:prstGeom>
          <a:noFill/>
          <a:ln w="9525">
            <a:noFill/>
            <a:miter lim="800000"/>
            <a:headEnd/>
            <a:tailEnd/>
          </a:ln>
        </p:spPr>
      </p:pic>
      <p:sp>
        <p:nvSpPr>
          <p:cNvPr id="23556" name="Rectangle 3"/>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23557" name="Rectangle 4"/>
          <p:cNvSpPr>
            <a:spLocks noGrp="1" noChangeArrowheads="1"/>
          </p:cNvSpPr>
          <p:nvPr>
            <p:ph type="body" idx="1"/>
          </p:nvPr>
        </p:nvSpPr>
        <p:spPr>
          <a:xfrm>
            <a:off x="273050" y="457201"/>
            <a:ext cx="8547100" cy="1689100"/>
          </a:xfrm>
        </p:spPr>
        <p:txBody>
          <a:bodyPr>
            <a:normAutofit/>
          </a:bodyPr>
          <a:lstStyle/>
          <a:p>
            <a:pPr lvl="1" indent="0" eaLnBrk="1" hangingPunct="1">
              <a:lnSpc>
                <a:spcPct val="75000"/>
              </a:lnSpc>
              <a:buFontTx/>
              <a:buNone/>
            </a:pPr>
            <a:r>
              <a:rPr lang="en-US" sz="3200" dirty="0" err="1" smtClean="0"/>
              <a:t>Spallanzani's</a:t>
            </a:r>
            <a:r>
              <a:rPr lang="en-US" sz="3200" dirty="0" smtClean="0"/>
              <a:t> Test of Redi's Findings </a:t>
            </a:r>
            <a:br>
              <a:rPr lang="en-US" sz="3200" dirty="0" smtClean="0"/>
            </a:br>
            <a:endParaRPr lang="en-US" sz="3200" dirty="0" smtClean="0"/>
          </a:p>
        </p:txBody>
      </p:sp>
      <p:sp>
        <p:nvSpPr>
          <p:cNvPr id="23558" name="Text Box 8"/>
          <p:cNvSpPr txBox="1">
            <a:spLocks noChangeArrowheads="1"/>
          </p:cNvSpPr>
          <p:nvPr/>
        </p:nvSpPr>
        <p:spPr bwMode="auto">
          <a:xfrm>
            <a:off x="71438" y="3416300"/>
            <a:ext cx="2546350" cy="641350"/>
          </a:xfrm>
          <a:prstGeom prst="rect">
            <a:avLst/>
          </a:prstGeom>
          <a:noFill/>
          <a:ln w="9525">
            <a:noFill/>
            <a:miter lim="800000"/>
            <a:headEnd/>
            <a:tailEnd/>
          </a:ln>
        </p:spPr>
        <p:txBody>
          <a:bodyPr wrap="none">
            <a:spAutoFit/>
          </a:bodyPr>
          <a:lstStyle/>
          <a:p>
            <a:pPr algn="l"/>
            <a:r>
              <a:rPr lang="en-US" sz="1800" i="0">
                <a:solidFill>
                  <a:schemeClr val="tx1"/>
                </a:solidFill>
              </a:rPr>
              <a:t>Gravy is teeming</a:t>
            </a:r>
            <a:br>
              <a:rPr lang="en-US" sz="1800" i="0">
                <a:solidFill>
                  <a:schemeClr val="tx1"/>
                </a:solidFill>
              </a:rPr>
            </a:br>
            <a:r>
              <a:rPr lang="en-US" sz="1800" i="0">
                <a:solidFill>
                  <a:schemeClr val="tx1"/>
                </a:solidFill>
              </a:rPr>
              <a:t>with microorganisms.</a:t>
            </a:r>
          </a:p>
        </p:txBody>
      </p:sp>
      <p:sp>
        <p:nvSpPr>
          <p:cNvPr id="23559" name="Text Box 9"/>
          <p:cNvSpPr txBox="1">
            <a:spLocks noChangeArrowheads="1"/>
          </p:cNvSpPr>
          <p:nvPr/>
        </p:nvSpPr>
        <p:spPr bwMode="auto">
          <a:xfrm>
            <a:off x="6797675" y="3506788"/>
            <a:ext cx="2025650" cy="641350"/>
          </a:xfrm>
          <a:prstGeom prst="rect">
            <a:avLst/>
          </a:prstGeom>
          <a:noFill/>
          <a:ln w="9525">
            <a:noFill/>
            <a:miter lim="800000"/>
            <a:headEnd/>
            <a:tailEnd/>
          </a:ln>
        </p:spPr>
        <p:txBody>
          <a:bodyPr wrap="none">
            <a:spAutoFit/>
          </a:bodyPr>
          <a:lstStyle/>
          <a:p>
            <a:pPr algn="l"/>
            <a:r>
              <a:rPr lang="en-US" sz="1800" i="0">
                <a:solidFill>
                  <a:schemeClr val="tx1"/>
                </a:solidFill>
              </a:rPr>
              <a:t>Gravy is free of</a:t>
            </a:r>
            <a:br>
              <a:rPr lang="en-US" sz="1800" i="0">
                <a:solidFill>
                  <a:schemeClr val="tx1"/>
                </a:solidFill>
              </a:rPr>
            </a:br>
            <a:r>
              <a:rPr lang="en-US" sz="1800" i="0">
                <a:solidFill>
                  <a:schemeClr val="tx1"/>
                </a:solidFill>
              </a:rPr>
              <a:t>microorganisms.</a:t>
            </a:r>
          </a:p>
        </p:txBody>
      </p:sp>
      <p:sp>
        <p:nvSpPr>
          <p:cNvPr id="1307659" name="Rectangle 11"/>
          <p:cNvSpPr>
            <a:spLocks noChangeArrowheads="1"/>
          </p:cNvSpPr>
          <p:nvPr/>
        </p:nvSpPr>
        <p:spPr bwMode="auto">
          <a:xfrm>
            <a:off x="2014538" y="5957888"/>
            <a:ext cx="2128837" cy="57150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07660" name="Rectangle 12"/>
          <p:cNvSpPr>
            <a:spLocks noChangeArrowheads="1"/>
          </p:cNvSpPr>
          <p:nvPr/>
        </p:nvSpPr>
        <p:spPr bwMode="auto">
          <a:xfrm>
            <a:off x="4968875" y="5997575"/>
            <a:ext cx="2128838" cy="57150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24579" name="Rectangle 2"/>
          <p:cNvSpPr>
            <a:spLocks noGrp="1" noChangeArrowheads="1"/>
          </p:cNvSpPr>
          <p:nvPr>
            <p:ph type="title"/>
          </p:nvPr>
        </p:nvSpPr>
        <p:spPr>
          <a:xfrm flipV="1">
            <a:off x="457200" y="228600"/>
            <a:ext cx="7467600" cy="46038"/>
          </a:xfrm>
        </p:spPr>
        <p:txBody>
          <a:bodyPr/>
          <a:lstStyle/>
          <a:p>
            <a:pPr eaLnBrk="1" hangingPunct="1"/>
            <a:endParaRPr lang="en-US" sz="1800" dirty="0" smtClean="0"/>
          </a:p>
        </p:txBody>
      </p:sp>
      <p:sp>
        <p:nvSpPr>
          <p:cNvPr id="1190915" name="Rectangle 3"/>
          <p:cNvSpPr>
            <a:spLocks noGrp="1" noChangeArrowheads="1"/>
          </p:cNvSpPr>
          <p:nvPr>
            <p:ph type="body" idx="1"/>
          </p:nvPr>
        </p:nvSpPr>
        <p:spPr>
          <a:xfrm>
            <a:off x="273050" y="457200"/>
            <a:ext cx="8547100" cy="5453063"/>
          </a:xfrm>
        </p:spPr>
        <p:txBody>
          <a:bodyPr/>
          <a:lstStyle/>
          <a:p>
            <a:pPr lvl="2" eaLnBrk="1" hangingPunct="1">
              <a:buFont typeface="Arial" charset="0"/>
              <a:buNone/>
            </a:pPr>
            <a:r>
              <a:rPr lang="en-US" sz="3200" b="1" dirty="0" smtClean="0">
                <a:solidFill>
                  <a:srgbClr val="006400"/>
                </a:solidFill>
              </a:rPr>
              <a:t>Pasteur's Test of Spontaneous Generation</a:t>
            </a:r>
          </a:p>
          <a:p>
            <a:pPr lvl="3" eaLnBrk="1" hangingPunct="1"/>
            <a:r>
              <a:rPr lang="en-US" sz="2800" b="1" dirty="0" smtClean="0"/>
              <a:t>Louis Pasteur</a:t>
            </a:r>
            <a:r>
              <a:rPr lang="en-US" sz="2800" dirty="0" smtClean="0"/>
              <a:t> conclusively disproved the hypothesis of spontaneous generation.</a:t>
            </a:r>
          </a:p>
          <a:p>
            <a:pPr lvl="3" eaLnBrk="1" hangingPunct="1"/>
            <a:r>
              <a:rPr lang="en-US" sz="2800" dirty="0" smtClean="0"/>
              <a:t>Pasteur showed that all living things come from other living things. </a:t>
            </a:r>
          </a:p>
        </p:txBody>
      </p:sp>
      <p:pic>
        <p:nvPicPr>
          <p:cNvPr id="24581" name="Picture 5"/>
          <p:cNvPicPr>
            <a:picLocks noChangeAspect="1" noChangeArrowheads="1"/>
          </p:cNvPicPr>
          <p:nvPr/>
        </p:nvPicPr>
        <p:blipFill>
          <a:blip r:embed="rId3" cstate="print"/>
          <a:srcRect/>
          <a:stretch>
            <a:fillRect/>
          </a:stretch>
        </p:blipFill>
        <p:spPr bwMode="auto">
          <a:xfrm>
            <a:off x="5334000" y="3505200"/>
            <a:ext cx="2971800" cy="3074276"/>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0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25603" name="Rectangle 2"/>
          <p:cNvSpPr>
            <a:spLocks noGrp="1" noChangeArrowheads="1"/>
          </p:cNvSpPr>
          <p:nvPr>
            <p:ph type="title"/>
          </p:nvPr>
        </p:nvSpPr>
        <p:spPr>
          <a:xfrm>
            <a:off x="457200" y="274638"/>
            <a:ext cx="7467600" cy="45719"/>
          </a:xfrm>
        </p:spPr>
        <p:txBody>
          <a:bodyPr/>
          <a:lstStyle/>
          <a:p>
            <a:pPr eaLnBrk="1" hangingPunct="1"/>
            <a:endParaRPr lang="en-US" sz="1800" dirty="0" smtClean="0"/>
          </a:p>
        </p:txBody>
      </p:sp>
      <p:sp>
        <p:nvSpPr>
          <p:cNvPr id="25604" name="Rectangle 3"/>
          <p:cNvSpPr>
            <a:spLocks noChangeArrowheads="1"/>
          </p:cNvSpPr>
          <p:nvPr/>
        </p:nvSpPr>
        <p:spPr bwMode="auto">
          <a:xfrm>
            <a:off x="187325" y="457200"/>
            <a:ext cx="3703638" cy="1616075"/>
          </a:xfrm>
          <a:prstGeom prst="rect">
            <a:avLst/>
          </a:prstGeom>
          <a:noFill/>
          <a:ln w="9525">
            <a:noFill/>
            <a:miter lim="800000"/>
            <a:headEnd/>
            <a:tailEnd/>
          </a:ln>
        </p:spPr>
        <p:txBody>
          <a:bodyPr/>
          <a:lstStyle/>
          <a:p>
            <a:pPr algn="l"/>
            <a:r>
              <a:rPr lang="en-US" sz="4400" b="0" i="0" dirty="0">
                <a:solidFill>
                  <a:schemeClr val="tx1"/>
                </a:solidFill>
              </a:rPr>
              <a:t>Pasteur’s Experiment</a:t>
            </a:r>
          </a:p>
        </p:txBody>
      </p:sp>
      <p:pic>
        <p:nvPicPr>
          <p:cNvPr id="25605" name="Picture 5" descr="sb4937f1"/>
          <p:cNvPicPr>
            <a:picLocks noChangeAspect="1" noChangeArrowheads="1"/>
          </p:cNvPicPr>
          <p:nvPr/>
        </p:nvPicPr>
        <p:blipFill>
          <a:blip r:embed="rId3" cstate="print"/>
          <a:srcRect/>
          <a:stretch>
            <a:fillRect/>
          </a:stretch>
        </p:blipFill>
        <p:spPr bwMode="auto">
          <a:xfrm>
            <a:off x="471488" y="2433638"/>
            <a:ext cx="8201025" cy="2668587"/>
          </a:xfrm>
          <a:prstGeom prst="rect">
            <a:avLst/>
          </a:prstGeom>
          <a:noFill/>
          <a:ln w="9525">
            <a:noFill/>
            <a:miter lim="800000"/>
            <a:headEnd/>
            <a:tailEnd/>
          </a:ln>
        </p:spPr>
      </p:pic>
      <p:sp>
        <p:nvSpPr>
          <p:cNvPr id="25606" name="Rectangle 6"/>
          <p:cNvSpPr>
            <a:spLocks noChangeArrowheads="1"/>
          </p:cNvSpPr>
          <p:nvPr/>
        </p:nvSpPr>
        <p:spPr bwMode="auto">
          <a:xfrm>
            <a:off x="261938" y="4498975"/>
            <a:ext cx="1654175" cy="363538"/>
          </a:xfrm>
          <a:prstGeom prst="rect">
            <a:avLst/>
          </a:prstGeom>
          <a:solidFill>
            <a:schemeClr val="bg1"/>
          </a:solidFill>
          <a:ln w="9525">
            <a:noFill/>
            <a:miter lim="800000"/>
            <a:headEnd/>
            <a:tailEnd/>
          </a:ln>
        </p:spPr>
        <p:txBody>
          <a:bodyPr wrap="none" anchor="ctr"/>
          <a:lstStyle/>
          <a:p>
            <a:pPr algn="l"/>
            <a:r>
              <a:rPr lang="en-US" sz="1800" i="0">
                <a:solidFill>
                  <a:schemeClr val="tx1"/>
                </a:solidFill>
              </a:rPr>
              <a:t>Broth is</a:t>
            </a:r>
            <a:r>
              <a:rPr lang="en-US" sz="1800" i="0"/>
              <a:t> </a:t>
            </a:r>
            <a:r>
              <a:rPr lang="en-US" sz="1800" i="0">
                <a:solidFill>
                  <a:schemeClr val="tx1"/>
                </a:solidFill>
              </a:rPr>
              <a:t>boiled</a:t>
            </a:r>
          </a:p>
        </p:txBody>
      </p:sp>
      <p:sp>
        <p:nvSpPr>
          <p:cNvPr id="25607" name="Rectangle 7"/>
          <p:cNvSpPr>
            <a:spLocks noChangeArrowheads="1"/>
          </p:cNvSpPr>
          <p:nvPr/>
        </p:nvSpPr>
        <p:spPr bwMode="auto">
          <a:xfrm>
            <a:off x="2511425" y="4021138"/>
            <a:ext cx="1930400" cy="1306512"/>
          </a:xfrm>
          <a:prstGeom prst="rect">
            <a:avLst/>
          </a:prstGeom>
          <a:solidFill>
            <a:schemeClr val="bg1"/>
          </a:solidFill>
          <a:ln w="9525">
            <a:noFill/>
            <a:miter lim="800000"/>
            <a:headEnd/>
            <a:tailEnd/>
          </a:ln>
        </p:spPr>
        <p:txBody>
          <a:bodyPr wrap="none" anchor="ctr"/>
          <a:lstStyle/>
          <a:p>
            <a:pPr algn="l"/>
            <a:r>
              <a:rPr lang="en-US" sz="1800" i="0">
                <a:solidFill>
                  <a:schemeClr val="tx1"/>
                </a:solidFill>
              </a:rPr>
              <a:t>Broth is free</a:t>
            </a:r>
            <a:br>
              <a:rPr lang="en-US" sz="1800" i="0">
                <a:solidFill>
                  <a:schemeClr val="tx1"/>
                </a:solidFill>
              </a:rPr>
            </a:br>
            <a:r>
              <a:rPr lang="en-US" sz="1800" i="0">
                <a:solidFill>
                  <a:schemeClr val="tx1"/>
                </a:solidFill>
              </a:rPr>
              <a:t>of microorganisms</a:t>
            </a:r>
            <a:br>
              <a:rPr lang="en-US" sz="1800" i="0">
                <a:solidFill>
                  <a:schemeClr val="tx1"/>
                </a:solidFill>
              </a:rPr>
            </a:br>
            <a:r>
              <a:rPr lang="en-US" sz="1800" i="0">
                <a:solidFill>
                  <a:schemeClr val="tx1"/>
                </a:solidFill>
              </a:rPr>
              <a:t>for a year.</a:t>
            </a:r>
          </a:p>
        </p:txBody>
      </p:sp>
      <p:sp>
        <p:nvSpPr>
          <p:cNvPr id="25608" name="Rectangle 8"/>
          <p:cNvSpPr>
            <a:spLocks noChangeArrowheads="1"/>
          </p:cNvSpPr>
          <p:nvPr/>
        </p:nvSpPr>
        <p:spPr bwMode="auto">
          <a:xfrm>
            <a:off x="4913313" y="4029075"/>
            <a:ext cx="1930400" cy="1306513"/>
          </a:xfrm>
          <a:prstGeom prst="rect">
            <a:avLst/>
          </a:prstGeom>
          <a:solidFill>
            <a:schemeClr val="bg1"/>
          </a:solidFill>
          <a:ln w="9525">
            <a:noFill/>
            <a:miter lim="800000"/>
            <a:headEnd/>
            <a:tailEnd/>
          </a:ln>
        </p:spPr>
        <p:txBody>
          <a:bodyPr wrap="none" anchor="ctr"/>
          <a:lstStyle/>
          <a:p>
            <a:pPr algn="l"/>
            <a:r>
              <a:rPr lang="en-US" sz="1800" i="0">
                <a:solidFill>
                  <a:schemeClr val="tx1"/>
                </a:solidFill>
              </a:rPr>
              <a:t>Curved neck is</a:t>
            </a:r>
            <a:br>
              <a:rPr lang="en-US" sz="1800" i="0">
                <a:solidFill>
                  <a:schemeClr val="tx1"/>
                </a:solidFill>
              </a:rPr>
            </a:br>
            <a:r>
              <a:rPr lang="en-US" sz="1800" i="0">
                <a:solidFill>
                  <a:schemeClr val="tx1"/>
                </a:solidFill>
              </a:rPr>
              <a:t>removed.</a:t>
            </a:r>
          </a:p>
        </p:txBody>
      </p:sp>
      <p:sp>
        <p:nvSpPr>
          <p:cNvPr id="25609" name="Rectangle 9"/>
          <p:cNvSpPr>
            <a:spLocks noChangeArrowheads="1"/>
          </p:cNvSpPr>
          <p:nvPr/>
        </p:nvSpPr>
        <p:spPr bwMode="auto">
          <a:xfrm>
            <a:off x="7019925" y="4073525"/>
            <a:ext cx="1814513" cy="1277938"/>
          </a:xfrm>
          <a:prstGeom prst="rect">
            <a:avLst/>
          </a:prstGeom>
          <a:solidFill>
            <a:schemeClr val="bg1"/>
          </a:solidFill>
          <a:ln w="9525">
            <a:noFill/>
            <a:miter lim="800000"/>
            <a:headEnd/>
            <a:tailEnd/>
          </a:ln>
        </p:spPr>
        <p:txBody>
          <a:bodyPr wrap="none" anchor="ctr"/>
          <a:lstStyle/>
          <a:p>
            <a:pPr algn="l"/>
            <a:r>
              <a:rPr lang="en-US" sz="1800" i="0">
                <a:solidFill>
                  <a:schemeClr val="tx1"/>
                </a:solidFill>
              </a:rPr>
              <a:t>Broth is </a:t>
            </a:r>
            <a:br>
              <a:rPr lang="en-US" sz="1800" i="0">
                <a:solidFill>
                  <a:schemeClr val="tx1"/>
                </a:solidFill>
              </a:rPr>
            </a:br>
            <a:r>
              <a:rPr lang="en-US" sz="1800" i="0">
                <a:solidFill>
                  <a:schemeClr val="tx1"/>
                </a:solidFill>
              </a:rPr>
              <a:t>teeming with </a:t>
            </a:r>
            <a:br>
              <a:rPr lang="en-US" sz="1800" i="0">
                <a:solidFill>
                  <a:schemeClr val="tx1"/>
                </a:solidFill>
              </a:rPr>
            </a:br>
            <a:r>
              <a:rPr lang="en-US" sz="1800" i="0">
                <a:solidFill>
                  <a:schemeClr val="tx1"/>
                </a:solidFill>
              </a:rPr>
              <a:t>microorganisms.</a:t>
            </a:r>
          </a:p>
        </p:txBody>
      </p:sp>
      <p:sp>
        <p:nvSpPr>
          <p:cNvPr id="1201164" name="Rectangle 12">
            <a:hlinkClick r:id="rId4" action="ppaction://hlinkfile"/>
          </p:cNvPr>
          <p:cNvSpPr>
            <a:spLocks noChangeArrowheads="1"/>
          </p:cNvSpPr>
          <p:nvPr/>
        </p:nvSpPr>
        <p:spPr bwMode="auto">
          <a:xfrm>
            <a:off x="0" y="0"/>
            <a:ext cx="2106613" cy="1087438"/>
          </a:xfrm>
          <a:prstGeom prst="rect">
            <a:avLst/>
          </a:prstGeom>
          <a:noFill/>
          <a:ln w="9525" algn="ctr">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26627" name="Rectangle 2"/>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1188867" name="Rectangle 3"/>
          <p:cNvSpPr>
            <a:spLocks noGrp="1" noChangeArrowheads="1"/>
          </p:cNvSpPr>
          <p:nvPr>
            <p:ph type="body" idx="1"/>
          </p:nvPr>
        </p:nvSpPr>
        <p:spPr>
          <a:xfrm>
            <a:off x="273050" y="457201"/>
            <a:ext cx="8547100" cy="5622924"/>
          </a:xfrm>
          <a:noFill/>
        </p:spPr>
        <p:txBody>
          <a:bodyPr/>
          <a:lstStyle/>
          <a:p>
            <a:pPr lvl="1" indent="0" eaLnBrk="1" hangingPunct="1">
              <a:buFontTx/>
              <a:buNone/>
            </a:pPr>
            <a:r>
              <a:rPr lang="en-US" sz="3600" dirty="0" smtClean="0">
                <a:solidFill>
                  <a:srgbClr val="008000"/>
                </a:solidFill>
                <a:cs typeface="Arial" charset="0"/>
              </a:rPr>
              <a:t>The Impact of Pasteur’s Work</a:t>
            </a:r>
            <a:endParaRPr lang="en-US" sz="3600" dirty="0" smtClean="0"/>
          </a:p>
          <a:p>
            <a:pPr lvl="2" eaLnBrk="1" hangingPunct="1">
              <a:buFont typeface="Arial" charset="0"/>
              <a:buNone/>
            </a:pPr>
            <a:r>
              <a:rPr lang="en-US" sz="2800" dirty="0" smtClean="0"/>
              <a:t>Pasteur saved the French wine industry, which was troubled by unexplained souring of wine.</a:t>
            </a:r>
          </a:p>
          <a:p>
            <a:pPr lvl="2" eaLnBrk="1" hangingPunct="1">
              <a:buFont typeface="Arial" charset="0"/>
              <a:buNone/>
            </a:pPr>
            <a:endParaRPr lang="en-US" sz="2800" dirty="0" smtClean="0"/>
          </a:p>
          <a:p>
            <a:pPr lvl="2" eaLnBrk="1" hangingPunct="1">
              <a:buFont typeface="Arial" charset="0"/>
              <a:buNone/>
            </a:pPr>
            <a:r>
              <a:rPr lang="en-US" sz="2800" b="1" dirty="0" smtClean="0"/>
              <a:t>He began to uncover the nature of infectious diseases, showing that they were the result of microorganisms.</a:t>
            </a:r>
          </a:p>
        </p:txBody>
      </p:sp>
      <p:pic>
        <p:nvPicPr>
          <p:cNvPr id="26629" name="Picture 6"/>
          <p:cNvPicPr>
            <a:picLocks noChangeAspect="1" noChangeArrowheads="1"/>
          </p:cNvPicPr>
          <p:nvPr/>
        </p:nvPicPr>
        <p:blipFill>
          <a:blip r:embed="rId3" cstate="print"/>
          <a:srcRect/>
          <a:stretch>
            <a:fillRect/>
          </a:stretch>
        </p:blipFill>
        <p:spPr bwMode="auto">
          <a:xfrm>
            <a:off x="3581400" y="4343400"/>
            <a:ext cx="2825750" cy="230663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28675" name="Rectangle 11"/>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1197068" name="Rectangle 12"/>
          <p:cNvSpPr>
            <a:spLocks noGrp="1" noChangeArrowheads="1"/>
          </p:cNvSpPr>
          <p:nvPr>
            <p:ph type="body" idx="1"/>
          </p:nvPr>
        </p:nvSpPr>
        <p:spPr>
          <a:xfrm>
            <a:off x="273050" y="457200"/>
            <a:ext cx="8502650" cy="6059488"/>
          </a:xfrm>
        </p:spPr>
        <p:txBody>
          <a:bodyPr/>
          <a:lstStyle/>
          <a:p>
            <a:pPr marL="0" indent="0" eaLnBrk="1" hangingPunct="1">
              <a:buFontTx/>
              <a:buNone/>
            </a:pPr>
            <a:r>
              <a:rPr lang="en-US" sz="3600" dirty="0" smtClean="0"/>
              <a:t>How a Theory Develops</a:t>
            </a:r>
          </a:p>
          <a:p>
            <a:pPr lvl="1" indent="0" eaLnBrk="1" hangingPunct="1">
              <a:buFontTx/>
              <a:buNone/>
            </a:pPr>
            <a:r>
              <a:rPr lang="en-US" sz="3600" b="0" dirty="0" smtClean="0"/>
              <a:t>As evidence from numerous investigations builds up, a hypothesis may become so well supported that scientists consider it a theory.</a:t>
            </a:r>
          </a:p>
          <a:p>
            <a:pPr lvl="1" indent="0" eaLnBrk="1" hangingPunct="1">
              <a:buFontTx/>
              <a:buNone/>
            </a:pPr>
            <a:r>
              <a:rPr lang="en-US" sz="3600" dirty="0" smtClean="0"/>
              <a:t>In science, the word </a:t>
            </a:r>
            <a:r>
              <a:rPr lang="en-US" sz="3600" i="1" dirty="0" smtClean="0"/>
              <a:t>theory</a:t>
            </a:r>
            <a:r>
              <a:rPr lang="en-US" sz="3600" dirty="0" smtClean="0"/>
              <a:t> applies to a </a:t>
            </a:r>
            <a:r>
              <a:rPr lang="en-US" sz="3600" u="sng" dirty="0" smtClean="0"/>
              <a:t>well-tested explanation that unifies a broad range of observations</a:t>
            </a:r>
            <a:r>
              <a:rPr lang="en-US" sz="3600" dirty="0" smtClean="0"/>
              <a:t>.</a:t>
            </a:r>
          </a:p>
          <a:p>
            <a:pPr lvl="1" indent="0" eaLnBrk="1" hangingPunct="1">
              <a:buFontTx/>
              <a:buNone/>
            </a:pPr>
            <a:endParaRPr lang="en-US" dirty="0" smtClean="0"/>
          </a:p>
        </p:txBody>
      </p:sp>
      <p:sp>
        <p:nvSpPr>
          <p:cNvPr id="1197061" name="Rectangle 5"/>
          <p:cNvSpPr>
            <a:spLocks noChangeArrowheads="1"/>
          </p:cNvSpPr>
          <p:nvPr/>
        </p:nvSpPr>
        <p:spPr bwMode="auto">
          <a:xfrm>
            <a:off x="411163" y="2306638"/>
            <a:ext cx="46037" cy="688975"/>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970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4294967295"/>
          </p:nvPr>
        </p:nvSpPr>
        <p:spPr>
          <a:xfrm>
            <a:off x="2859088" y="6578600"/>
            <a:ext cx="2895600" cy="152400"/>
          </a:xfrm>
          <a:prstGeom prst="rect">
            <a:avLst/>
          </a:prstGeom>
        </p:spPr>
        <p:txBody>
          <a:bodyPr/>
          <a:lstStyle/>
          <a:p>
            <a:pPr>
              <a:defRPr/>
            </a:pPr>
            <a:endParaRPr lang="en-US" dirty="0" smtClean="0"/>
          </a:p>
        </p:txBody>
      </p:sp>
      <p:sp>
        <p:nvSpPr>
          <p:cNvPr id="15363" name="Rectangle 9"/>
          <p:cNvSpPr>
            <a:spLocks noGrp="1" noChangeArrowheads="1"/>
          </p:cNvSpPr>
          <p:nvPr>
            <p:ph type="title"/>
          </p:nvPr>
        </p:nvSpPr>
        <p:spPr>
          <a:xfrm>
            <a:off x="457200" y="274638"/>
            <a:ext cx="7467600" cy="411162"/>
          </a:xfrm>
        </p:spPr>
        <p:txBody>
          <a:bodyPr/>
          <a:lstStyle/>
          <a:p>
            <a:pPr eaLnBrk="1" hangingPunct="1"/>
            <a:endParaRPr lang="en-US" sz="1800" dirty="0" smtClean="0"/>
          </a:p>
        </p:txBody>
      </p:sp>
      <p:sp>
        <p:nvSpPr>
          <p:cNvPr id="151562" name="Rectangle 10"/>
          <p:cNvSpPr>
            <a:spLocks noGrp="1" noChangeArrowheads="1"/>
          </p:cNvSpPr>
          <p:nvPr>
            <p:ph type="body" idx="1"/>
          </p:nvPr>
        </p:nvSpPr>
        <p:spPr>
          <a:xfrm>
            <a:off x="381000" y="914400"/>
            <a:ext cx="8547100" cy="3736974"/>
          </a:xfrm>
          <a:noFill/>
        </p:spPr>
        <p:txBody>
          <a:bodyPr/>
          <a:lstStyle/>
          <a:p>
            <a:pPr marL="0" indent="0" eaLnBrk="1" hangingPunct="1">
              <a:lnSpc>
                <a:spcPct val="90000"/>
              </a:lnSpc>
              <a:buFontTx/>
              <a:buNone/>
            </a:pPr>
            <a:r>
              <a:rPr lang="en-US" sz="3600" dirty="0" smtClean="0"/>
              <a:t>Thinking Like a Scientist</a:t>
            </a:r>
          </a:p>
          <a:p>
            <a:pPr lvl="2" eaLnBrk="1" hangingPunct="1">
              <a:lnSpc>
                <a:spcPct val="90000"/>
              </a:lnSpc>
              <a:buFont typeface="Arial" charset="0"/>
              <a:buNone/>
            </a:pPr>
            <a:r>
              <a:rPr lang="en-US" sz="2800" u="sng" dirty="0" smtClean="0"/>
              <a:t>Scientific thinking begins with observation. </a:t>
            </a:r>
          </a:p>
          <a:p>
            <a:pPr lvl="2" eaLnBrk="1" hangingPunct="1">
              <a:lnSpc>
                <a:spcPct val="90000"/>
              </a:lnSpc>
              <a:buFont typeface="Arial" charset="0"/>
              <a:buNone/>
            </a:pPr>
            <a:r>
              <a:rPr lang="en-US" sz="2800" b="1" dirty="0" smtClean="0"/>
              <a:t>Observation</a:t>
            </a:r>
            <a:r>
              <a:rPr lang="en-US" sz="2800" dirty="0" smtClean="0"/>
              <a:t> is the process of gathering information about events or processes in a careful, orderly way. </a:t>
            </a:r>
          </a:p>
          <a:p>
            <a:pPr lvl="2" eaLnBrk="1" hangingPunct="1">
              <a:lnSpc>
                <a:spcPct val="90000"/>
              </a:lnSpc>
              <a:buFont typeface="Arial" charset="0"/>
              <a:buNone/>
            </a:pPr>
            <a:endParaRPr lang="en-US" dirty="0" smtClean="0"/>
          </a:p>
        </p:txBody>
      </p:sp>
      <p:pic>
        <p:nvPicPr>
          <p:cNvPr id="15365" name="Picture 5"/>
          <p:cNvPicPr>
            <a:picLocks noChangeAspect="1" noChangeArrowheads="1"/>
          </p:cNvPicPr>
          <p:nvPr/>
        </p:nvPicPr>
        <p:blipFill>
          <a:blip r:embed="rId3" cstate="print"/>
          <a:srcRect/>
          <a:stretch>
            <a:fillRect/>
          </a:stretch>
        </p:blipFill>
        <p:spPr bwMode="auto">
          <a:xfrm>
            <a:off x="5410200" y="2819400"/>
            <a:ext cx="2667000" cy="299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16387" name="Rectangle 7"/>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601096" name="Rectangle 8"/>
          <p:cNvSpPr>
            <a:spLocks noGrp="1" noChangeArrowheads="1"/>
          </p:cNvSpPr>
          <p:nvPr>
            <p:ph type="body" idx="1"/>
          </p:nvPr>
        </p:nvSpPr>
        <p:spPr>
          <a:xfrm>
            <a:off x="457200" y="304800"/>
            <a:ext cx="7467600" cy="6169152"/>
          </a:xfrm>
        </p:spPr>
        <p:txBody>
          <a:bodyPr/>
          <a:lstStyle/>
          <a:p>
            <a:pPr marL="0" indent="0" eaLnBrk="1" hangingPunct="1">
              <a:buFontTx/>
              <a:buNone/>
            </a:pPr>
            <a:r>
              <a:rPr lang="en-US" sz="3200" dirty="0" smtClean="0"/>
              <a:t>The </a:t>
            </a:r>
            <a:r>
              <a:rPr lang="en-US" sz="3200" u="sng" dirty="0" smtClean="0"/>
              <a:t>information gathered from observations</a:t>
            </a:r>
            <a:r>
              <a:rPr lang="en-US" sz="3200" dirty="0" smtClean="0"/>
              <a:t> is called </a:t>
            </a:r>
            <a:r>
              <a:rPr lang="en-US" sz="3200" b="1" dirty="0" smtClean="0"/>
              <a:t>data</a:t>
            </a:r>
            <a:r>
              <a:rPr lang="en-US" sz="3200" b="1" dirty="0" smtClean="0"/>
              <a:t>.</a:t>
            </a:r>
          </a:p>
          <a:p>
            <a:pPr marL="0" indent="0" eaLnBrk="1" hangingPunct="1">
              <a:buFontTx/>
              <a:buNone/>
            </a:pPr>
            <a:endParaRPr lang="en-US" sz="3200" b="1" dirty="0" smtClean="0"/>
          </a:p>
          <a:p>
            <a:pPr lvl="2" eaLnBrk="1" hangingPunct="1"/>
            <a:r>
              <a:rPr lang="en-US" sz="2800" b="1" dirty="0" smtClean="0"/>
              <a:t>Quantitative </a:t>
            </a:r>
            <a:r>
              <a:rPr lang="en-US" sz="2800" b="1" dirty="0" smtClean="0"/>
              <a:t>data: numbers and measurements</a:t>
            </a:r>
            <a:endParaRPr lang="en-US" sz="2800" dirty="0" smtClean="0"/>
          </a:p>
          <a:p>
            <a:pPr lvl="2" eaLnBrk="1" hangingPunct="1"/>
            <a:r>
              <a:rPr lang="en-US" sz="2800" b="1" dirty="0" smtClean="0"/>
              <a:t>Qualitative </a:t>
            </a:r>
            <a:r>
              <a:rPr lang="en-US" sz="2800" b="1" dirty="0" smtClean="0"/>
              <a:t>data:  descriptions</a:t>
            </a:r>
            <a:endParaRPr lang="en-US" sz="2800" dirty="0" smtClean="0"/>
          </a:p>
          <a:p>
            <a:pPr lvl="1" indent="0" eaLnBrk="1" hangingPunct="1">
              <a:buFontTx/>
              <a:buNone/>
            </a:pPr>
            <a:endParaRPr lang="en-US" dirty="0" smtClean="0"/>
          </a:p>
        </p:txBody>
      </p:sp>
      <p:pic>
        <p:nvPicPr>
          <p:cNvPr id="16389" name="Picture 6"/>
          <p:cNvPicPr>
            <a:picLocks noChangeAspect="1" noChangeArrowheads="1"/>
          </p:cNvPicPr>
          <p:nvPr/>
        </p:nvPicPr>
        <p:blipFill>
          <a:blip r:embed="rId3" cstate="print"/>
          <a:srcRect l="9856" t="607" r="17299" b="29933"/>
          <a:stretch>
            <a:fillRect/>
          </a:stretch>
        </p:blipFill>
        <p:spPr bwMode="auto">
          <a:xfrm>
            <a:off x="2667000" y="3338513"/>
            <a:ext cx="5089525" cy="3519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109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10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17411" name="Rectangle 5"/>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1205254" name="Rectangle 6"/>
          <p:cNvSpPr>
            <a:spLocks noGrp="1" noChangeArrowheads="1"/>
          </p:cNvSpPr>
          <p:nvPr>
            <p:ph type="body" idx="1"/>
          </p:nvPr>
        </p:nvSpPr>
        <p:spPr>
          <a:xfrm>
            <a:off x="457200" y="533400"/>
            <a:ext cx="7467600" cy="5940552"/>
          </a:xfrm>
        </p:spPr>
        <p:txBody>
          <a:bodyPr/>
          <a:lstStyle/>
          <a:p>
            <a:pPr marL="0" indent="0" eaLnBrk="1" hangingPunct="1">
              <a:buFontTx/>
              <a:buNone/>
            </a:pPr>
            <a:r>
              <a:rPr lang="en-US" sz="3600" u="sng" dirty="0" smtClean="0"/>
              <a:t>Scientists use data to make inferences</a:t>
            </a:r>
            <a:r>
              <a:rPr lang="en-US" u="sng" dirty="0" smtClean="0"/>
              <a:t>.</a:t>
            </a:r>
          </a:p>
          <a:p>
            <a:pPr marL="0" indent="0" eaLnBrk="1" hangingPunct="1">
              <a:buFontTx/>
              <a:buNone/>
            </a:pPr>
            <a:r>
              <a:rPr lang="en-US" sz="2800" dirty="0" smtClean="0"/>
              <a:t>An </a:t>
            </a:r>
            <a:r>
              <a:rPr lang="en-US" sz="2800" b="1" dirty="0" smtClean="0"/>
              <a:t>inference</a:t>
            </a:r>
            <a:r>
              <a:rPr lang="en-US" sz="2800" dirty="0" smtClean="0"/>
              <a:t> is a logical interpretation based on prior knowledge or experience. </a:t>
            </a:r>
          </a:p>
        </p:txBody>
      </p:sp>
      <p:pic>
        <p:nvPicPr>
          <p:cNvPr id="17413" name="Picture 5"/>
          <p:cNvPicPr>
            <a:picLocks noChangeAspect="1" noChangeArrowheads="1"/>
          </p:cNvPicPr>
          <p:nvPr/>
        </p:nvPicPr>
        <p:blipFill>
          <a:blip r:embed="rId3" cstate="print"/>
          <a:srcRect/>
          <a:stretch>
            <a:fillRect/>
          </a:stretch>
        </p:blipFill>
        <p:spPr bwMode="auto">
          <a:xfrm>
            <a:off x="1955800" y="3213100"/>
            <a:ext cx="4676775" cy="326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52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4294967295"/>
          </p:nvPr>
        </p:nvSpPr>
        <p:spPr>
          <a:xfrm>
            <a:off x="2859088" y="6578600"/>
            <a:ext cx="2895600" cy="152400"/>
          </a:xfrm>
          <a:prstGeom prst="rect">
            <a:avLst/>
          </a:prstGeom>
        </p:spPr>
        <p:txBody>
          <a:bodyPr/>
          <a:lstStyle/>
          <a:p>
            <a:pPr>
              <a:defRPr/>
            </a:pPr>
            <a:endParaRPr lang="en-US" dirty="0" smtClean="0"/>
          </a:p>
        </p:txBody>
      </p:sp>
      <p:sp>
        <p:nvSpPr>
          <p:cNvPr id="18435" name="Rectangle 2"/>
          <p:cNvSpPr>
            <a:spLocks noGrp="1" noChangeArrowheads="1"/>
          </p:cNvSpPr>
          <p:nvPr>
            <p:ph type="title"/>
          </p:nvPr>
        </p:nvSpPr>
        <p:spPr>
          <a:xfrm>
            <a:off x="4627563" y="0"/>
            <a:ext cx="4402137" cy="457200"/>
          </a:xfrm>
        </p:spPr>
        <p:txBody>
          <a:bodyPr/>
          <a:lstStyle/>
          <a:p>
            <a:pPr eaLnBrk="1" hangingPunct="1"/>
            <a:endParaRPr lang="en-US" sz="1800" dirty="0" smtClean="0"/>
          </a:p>
        </p:txBody>
      </p:sp>
      <p:sp>
        <p:nvSpPr>
          <p:cNvPr id="1207299" name="Rectangle 3"/>
          <p:cNvSpPr>
            <a:spLocks noGrp="1" noChangeArrowheads="1"/>
          </p:cNvSpPr>
          <p:nvPr>
            <p:ph type="body" idx="1"/>
          </p:nvPr>
        </p:nvSpPr>
        <p:spPr>
          <a:xfrm>
            <a:off x="457200" y="457200"/>
            <a:ext cx="7467600" cy="6016752"/>
          </a:xfrm>
        </p:spPr>
        <p:txBody>
          <a:bodyPr/>
          <a:lstStyle/>
          <a:p>
            <a:pPr marL="0" indent="0" eaLnBrk="1" hangingPunct="1">
              <a:buFontTx/>
              <a:buNone/>
            </a:pPr>
            <a:r>
              <a:rPr lang="en-US" sz="3200" dirty="0" smtClean="0"/>
              <a:t>Explaining and Interpreting Evidence</a:t>
            </a:r>
          </a:p>
          <a:p>
            <a:pPr lvl="2" eaLnBrk="1" hangingPunct="1">
              <a:buFont typeface="Arial" charset="0"/>
              <a:buNone/>
            </a:pPr>
            <a:r>
              <a:rPr lang="en-US" sz="2800" dirty="0" smtClean="0"/>
              <a:t>A </a:t>
            </a:r>
            <a:r>
              <a:rPr lang="en-US" sz="2800" b="1" dirty="0" smtClean="0"/>
              <a:t>hypothesis</a:t>
            </a:r>
            <a:r>
              <a:rPr lang="en-US" sz="2800" dirty="0" smtClean="0"/>
              <a:t> is a </a:t>
            </a:r>
            <a:r>
              <a:rPr lang="en-US" sz="2800" u="sng" dirty="0" smtClean="0"/>
              <a:t>proposed scientific explanation</a:t>
            </a:r>
            <a:r>
              <a:rPr lang="en-US" sz="2800" dirty="0" smtClean="0"/>
              <a:t> for a set of observations. </a:t>
            </a:r>
          </a:p>
          <a:p>
            <a:pPr lvl="2" eaLnBrk="1" hangingPunct="1">
              <a:buFont typeface="Arial" charset="0"/>
              <a:buNone/>
            </a:pPr>
            <a:r>
              <a:rPr lang="en-US" sz="2800" b="1" u="sng" dirty="0" smtClean="0"/>
              <a:t>A hypothesis may be ruled out or confirmed.</a:t>
            </a:r>
          </a:p>
          <a:p>
            <a:pPr lvl="2" eaLnBrk="1" hangingPunct="1">
              <a:buFont typeface="Arial" charset="0"/>
              <a:buNone/>
            </a:pPr>
            <a:endParaRPr lang="en-US" dirty="0" smtClean="0"/>
          </a:p>
        </p:txBody>
      </p:sp>
      <p:pic>
        <p:nvPicPr>
          <p:cNvPr id="18437" name="Picture 5"/>
          <p:cNvPicPr>
            <a:picLocks noChangeAspect="1" noChangeArrowheads="1"/>
          </p:cNvPicPr>
          <p:nvPr/>
        </p:nvPicPr>
        <p:blipFill>
          <a:blip r:embed="rId3" cstate="print"/>
          <a:srcRect/>
          <a:stretch>
            <a:fillRect/>
          </a:stretch>
        </p:blipFill>
        <p:spPr bwMode="auto">
          <a:xfrm>
            <a:off x="0" y="4165600"/>
            <a:ext cx="4027488" cy="2692400"/>
          </a:xfrm>
          <a:prstGeom prst="rect">
            <a:avLst/>
          </a:prstGeom>
          <a:noFill/>
          <a:ln w="9525">
            <a:noFill/>
            <a:miter lim="800000"/>
            <a:headEnd/>
            <a:tailEnd/>
          </a:ln>
        </p:spPr>
      </p:pic>
      <p:pic>
        <p:nvPicPr>
          <p:cNvPr id="18438" name="Picture 6"/>
          <p:cNvPicPr>
            <a:picLocks noChangeAspect="1" noChangeArrowheads="1"/>
          </p:cNvPicPr>
          <p:nvPr/>
        </p:nvPicPr>
        <p:blipFill>
          <a:blip r:embed="rId4" cstate="print"/>
          <a:srcRect/>
          <a:stretch>
            <a:fillRect/>
          </a:stretch>
        </p:blipFill>
        <p:spPr bwMode="auto">
          <a:xfrm>
            <a:off x="5105400" y="4162425"/>
            <a:ext cx="4038600" cy="269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7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19459" name="Rectangle 14"/>
          <p:cNvSpPr>
            <a:spLocks noGrp="1" noChangeArrowheads="1"/>
          </p:cNvSpPr>
          <p:nvPr>
            <p:ph type="title"/>
          </p:nvPr>
        </p:nvSpPr>
        <p:spPr>
          <a:xfrm>
            <a:off x="457200" y="274638"/>
            <a:ext cx="7467600" cy="106362"/>
          </a:xfrm>
        </p:spPr>
        <p:txBody>
          <a:bodyPr/>
          <a:lstStyle/>
          <a:p>
            <a:pPr eaLnBrk="1" hangingPunct="1"/>
            <a:endParaRPr lang="en-US" sz="1800" dirty="0" smtClean="0"/>
          </a:p>
        </p:txBody>
      </p:sp>
      <p:sp>
        <p:nvSpPr>
          <p:cNvPr id="1209359" name="Rectangle 15"/>
          <p:cNvSpPr>
            <a:spLocks noGrp="1" noChangeArrowheads="1"/>
          </p:cNvSpPr>
          <p:nvPr>
            <p:ph type="body" idx="1"/>
          </p:nvPr>
        </p:nvSpPr>
        <p:spPr>
          <a:xfrm>
            <a:off x="457200" y="533400"/>
            <a:ext cx="7467600" cy="5940552"/>
          </a:xfrm>
        </p:spPr>
        <p:txBody>
          <a:bodyPr/>
          <a:lstStyle/>
          <a:p>
            <a:pPr marL="0" indent="0" eaLnBrk="1" hangingPunct="1">
              <a:buFontTx/>
              <a:buNone/>
            </a:pPr>
            <a:r>
              <a:rPr lang="en-US" sz="3200" dirty="0" smtClean="0"/>
              <a:t>Hypotheses are tested by performing </a:t>
            </a:r>
            <a:r>
              <a:rPr lang="en-US" sz="3200" b="1" dirty="0" smtClean="0"/>
              <a:t>controlled experiments</a:t>
            </a:r>
            <a:r>
              <a:rPr lang="en-US" sz="3200" dirty="0" smtClean="0"/>
              <a:t> or by </a:t>
            </a:r>
            <a:r>
              <a:rPr lang="en-US" sz="3200" b="1" dirty="0" smtClean="0"/>
              <a:t>gathering new data</a:t>
            </a:r>
            <a:r>
              <a:rPr lang="en-US" sz="3200" dirty="0" smtClean="0"/>
              <a:t>.</a:t>
            </a:r>
          </a:p>
          <a:p>
            <a:pPr marL="0" indent="0" eaLnBrk="1" hangingPunct="1">
              <a:buFontTx/>
              <a:buNone/>
            </a:pPr>
            <a:endParaRPr lang="en-US" dirty="0" smtClean="0"/>
          </a:p>
        </p:txBody>
      </p:sp>
      <p:pic>
        <p:nvPicPr>
          <p:cNvPr id="19461" name="Picture 5"/>
          <p:cNvPicPr>
            <a:picLocks noChangeAspect="1" noChangeArrowheads="1"/>
          </p:cNvPicPr>
          <p:nvPr/>
        </p:nvPicPr>
        <p:blipFill>
          <a:blip r:embed="rId3" cstate="print"/>
          <a:srcRect/>
          <a:stretch>
            <a:fillRect/>
          </a:stretch>
        </p:blipFill>
        <p:spPr bwMode="auto">
          <a:xfrm>
            <a:off x="2074863" y="2668588"/>
            <a:ext cx="4724400" cy="315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93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dirty="0" smtClean="0"/>
              <a:t>Copyright Pearson Prentice Hall</a:t>
            </a:r>
          </a:p>
        </p:txBody>
      </p:sp>
      <p:sp>
        <p:nvSpPr>
          <p:cNvPr id="21507" name="Rectangle 2"/>
          <p:cNvSpPr>
            <a:spLocks noGrp="1" noChangeArrowheads="1"/>
          </p:cNvSpPr>
          <p:nvPr>
            <p:ph type="title"/>
          </p:nvPr>
        </p:nvSpPr>
        <p:spPr>
          <a:xfrm>
            <a:off x="4627563" y="0"/>
            <a:ext cx="4402137" cy="457200"/>
          </a:xfrm>
        </p:spPr>
        <p:txBody>
          <a:bodyPr/>
          <a:lstStyle/>
          <a:p>
            <a:pPr eaLnBrk="1" hangingPunct="1"/>
            <a:endParaRPr lang="en-US" sz="1800" dirty="0" smtClean="0"/>
          </a:p>
        </p:txBody>
      </p:sp>
      <p:sp>
        <p:nvSpPr>
          <p:cNvPr id="1213443" name="Rectangle 3"/>
          <p:cNvSpPr>
            <a:spLocks noGrp="1" noChangeArrowheads="1"/>
          </p:cNvSpPr>
          <p:nvPr>
            <p:ph type="body" idx="1"/>
          </p:nvPr>
        </p:nvSpPr>
        <p:spPr>
          <a:xfrm>
            <a:off x="273050" y="457201"/>
            <a:ext cx="8547100" cy="5715000"/>
          </a:xfrm>
          <a:noFill/>
        </p:spPr>
        <p:txBody>
          <a:bodyPr/>
          <a:lstStyle/>
          <a:p>
            <a:pPr marL="0" indent="0" eaLnBrk="1" hangingPunct="1">
              <a:buFontTx/>
              <a:buNone/>
            </a:pPr>
            <a:r>
              <a:rPr lang="en-US" sz="4000" dirty="0" smtClean="0"/>
              <a:t>Science as a Way of Knowing</a:t>
            </a:r>
          </a:p>
          <a:p>
            <a:pPr lvl="2" eaLnBrk="1" hangingPunct="1">
              <a:buFont typeface="Arial" charset="0"/>
              <a:buNone/>
            </a:pPr>
            <a:r>
              <a:rPr lang="en-US" sz="3600" b="1" dirty="0" smtClean="0"/>
              <a:t>Science is an ongoing </a:t>
            </a:r>
            <a:r>
              <a:rPr lang="en-US" sz="3600" b="1" i="1" dirty="0" smtClean="0"/>
              <a:t>process</a:t>
            </a:r>
            <a:r>
              <a:rPr lang="en-US" sz="3600" b="1" dirty="0" smtClean="0"/>
              <a:t> that involves:</a:t>
            </a:r>
          </a:p>
          <a:p>
            <a:pPr lvl="3" eaLnBrk="1" hangingPunct="1"/>
            <a:r>
              <a:rPr lang="en-US" sz="3600" dirty="0" smtClean="0"/>
              <a:t>asking questions</a:t>
            </a:r>
          </a:p>
          <a:p>
            <a:pPr lvl="3" eaLnBrk="1" hangingPunct="1"/>
            <a:r>
              <a:rPr lang="en-US" sz="3600" dirty="0" smtClean="0"/>
              <a:t>observing</a:t>
            </a:r>
          </a:p>
          <a:p>
            <a:pPr lvl="3" eaLnBrk="1" hangingPunct="1"/>
            <a:r>
              <a:rPr lang="en-US" sz="3600" dirty="0" smtClean="0"/>
              <a:t>making inferences</a:t>
            </a:r>
          </a:p>
          <a:p>
            <a:pPr lvl="3" eaLnBrk="1" hangingPunct="1"/>
            <a:r>
              <a:rPr lang="en-US" sz="3600" dirty="0" smtClean="0"/>
              <a:t>testing hypotheses</a:t>
            </a:r>
          </a:p>
          <a:p>
            <a:pPr lvl="2" eaLnBrk="1" hangingPunct="1">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3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34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3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3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4294967295"/>
          </p:nvPr>
        </p:nvSpPr>
        <p:spPr>
          <a:xfrm>
            <a:off x="2859088" y="6578600"/>
            <a:ext cx="2895600" cy="152400"/>
          </a:xfrm>
          <a:prstGeom prst="rect">
            <a:avLst/>
          </a:prstGeom>
        </p:spPr>
        <p:txBody>
          <a:bodyPr/>
          <a:lstStyle/>
          <a:p>
            <a:pPr>
              <a:defRPr/>
            </a:pPr>
            <a:r>
              <a:rPr lang="en-US" smtClean="0"/>
              <a:t>Copyright Pearson Prentice Hall</a:t>
            </a:r>
          </a:p>
        </p:txBody>
      </p:sp>
      <p:sp>
        <p:nvSpPr>
          <p:cNvPr id="22531" name="Rectangle 2"/>
          <p:cNvSpPr>
            <a:spLocks noGrp="1" noChangeArrowheads="1"/>
          </p:cNvSpPr>
          <p:nvPr>
            <p:ph type="title"/>
          </p:nvPr>
        </p:nvSpPr>
        <p:spPr>
          <a:xfrm>
            <a:off x="457200" y="274638"/>
            <a:ext cx="7467600" cy="45719"/>
          </a:xfrm>
        </p:spPr>
        <p:txBody>
          <a:bodyPr/>
          <a:lstStyle/>
          <a:p>
            <a:pPr eaLnBrk="1" hangingPunct="1"/>
            <a:endParaRPr lang="en-US" sz="1800" dirty="0" smtClean="0"/>
          </a:p>
        </p:txBody>
      </p:sp>
      <p:sp>
        <p:nvSpPr>
          <p:cNvPr id="1274883" name="Rectangle 3"/>
          <p:cNvSpPr>
            <a:spLocks noGrp="1" noChangeArrowheads="1"/>
          </p:cNvSpPr>
          <p:nvPr>
            <p:ph type="body" idx="1"/>
          </p:nvPr>
        </p:nvSpPr>
        <p:spPr>
          <a:xfrm>
            <a:off x="457200" y="457200"/>
            <a:ext cx="7467600" cy="6016752"/>
          </a:xfrm>
          <a:noFill/>
        </p:spPr>
        <p:txBody>
          <a:bodyPr/>
          <a:lstStyle/>
          <a:p>
            <a:pPr marL="0" indent="0" eaLnBrk="1" hangingPunct="1">
              <a:buFontTx/>
              <a:buNone/>
            </a:pPr>
            <a:r>
              <a:rPr lang="en-US" sz="3200" b="1" u="sng" dirty="0" smtClean="0"/>
              <a:t>Scientific understanding is always changing</a:t>
            </a:r>
            <a:r>
              <a:rPr lang="en-US" b="1" u="sng" dirty="0" smtClean="0"/>
              <a:t>. </a:t>
            </a:r>
          </a:p>
          <a:p>
            <a:pPr marL="0" indent="0" eaLnBrk="1" hangingPunct="1">
              <a:buFontTx/>
              <a:buNone/>
            </a:pPr>
            <a:r>
              <a:rPr lang="en-US" sz="3600" dirty="0" smtClean="0"/>
              <a:t>Good scientists are skeptics who question both existing ideas and new hypotheses. </a:t>
            </a:r>
          </a:p>
          <a:p>
            <a:pPr marL="0" indent="0" eaLnBrk="1" hangingPunct="1">
              <a:buFontTx/>
              <a:buNone/>
            </a:pPr>
            <a:endParaRPr lang="en-US" dirty="0" smtClean="0"/>
          </a:p>
        </p:txBody>
      </p:sp>
      <p:pic>
        <p:nvPicPr>
          <p:cNvPr id="22533" name="Picture 5"/>
          <p:cNvPicPr>
            <a:picLocks noChangeAspect="1" noChangeArrowheads="1"/>
          </p:cNvPicPr>
          <p:nvPr/>
        </p:nvPicPr>
        <p:blipFill>
          <a:blip r:embed="rId3" cstate="print"/>
          <a:srcRect/>
          <a:stretch>
            <a:fillRect/>
          </a:stretch>
        </p:blipFill>
        <p:spPr bwMode="auto">
          <a:xfrm>
            <a:off x="838200" y="3581400"/>
            <a:ext cx="2376488" cy="2622195"/>
          </a:xfrm>
          <a:prstGeom prst="rect">
            <a:avLst/>
          </a:prstGeom>
          <a:noFill/>
          <a:ln w="9525">
            <a:noFill/>
            <a:miter lim="800000"/>
            <a:headEnd/>
            <a:tailEnd/>
          </a:ln>
        </p:spPr>
      </p:pic>
      <p:pic>
        <p:nvPicPr>
          <p:cNvPr id="22534" name="Picture 6"/>
          <p:cNvPicPr>
            <a:picLocks noChangeAspect="1" noChangeArrowheads="1"/>
          </p:cNvPicPr>
          <p:nvPr/>
        </p:nvPicPr>
        <p:blipFill>
          <a:blip r:embed="rId4" cstate="print"/>
          <a:srcRect/>
          <a:stretch>
            <a:fillRect/>
          </a:stretch>
        </p:blipFill>
        <p:spPr bwMode="auto">
          <a:xfrm>
            <a:off x="4267200" y="2971800"/>
            <a:ext cx="4343400" cy="325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4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TotalTime>
  <Words>777</Words>
  <Application>Microsoft Office PowerPoint</Application>
  <PresentationFormat>On-screen Show (4:3)</PresentationFormat>
  <Paragraphs>128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Honors Biology</vt:lpstr>
      <vt:lpstr>Slide 2</vt:lpstr>
      <vt:lpstr>Slide 3</vt:lpstr>
      <vt:lpstr>Slide 4</vt:lpstr>
      <vt:lpstr>Slide 5</vt:lpstr>
      <vt:lpstr>Slide 6</vt:lpstr>
      <vt:lpstr>Slide 7</vt:lpstr>
      <vt:lpstr>Slide 8</vt:lpstr>
      <vt:lpstr>Slide 9</vt:lpstr>
      <vt:lpstr>1-2 How Scientists Work</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Biology</dc:title>
  <dc:creator>Lisa</dc:creator>
  <cp:lastModifiedBy>Lisa</cp:lastModifiedBy>
  <cp:revision>9</cp:revision>
  <dcterms:created xsi:type="dcterms:W3CDTF">2010-08-26T01:59:22Z</dcterms:created>
  <dcterms:modified xsi:type="dcterms:W3CDTF">2010-08-26T02:47:46Z</dcterms:modified>
</cp:coreProperties>
</file>